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324" r:id="rId2"/>
    <p:sldId id="342" r:id="rId3"/>
    <p:sldId id="325" r:id="rId4"/>
    <p:sldId id="328" r:id="rId5"/>
    <p:sldId id="327" r:id="rId6"/>
    <p:sldId id="330" r:id="rId7"/>
    <p:sldId id="329" r:id="rId8"/>
    <p:sldId id="337" r:id="rId9"/>
    <p:sldId id="338" r:id="rId10"/>
    <p:sldId id="339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99"/>
    <a:srgbClr val="FF6600"/>
    <a:srgbClr val="990099"/>
    <a:srgbClr val="66CCFF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-156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515461582530608E-2"/>
          <c:y val="0.13573128711637142"/>
          <c:w val="0.6120223296960976"/>
          <c:h val="0.7888302908172502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cap="small" baseline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Foglio1!$Q$7:$Q$9</c:f>
              <c:strCache>
                <c:ptCount val="3"/>
                <c:pt idx="0">
                  <c:v>fino al 1918</c:v>
                </c:pt>
                <c:pt idx="1">
                  <c:v>dal 1919 al 1959</c:v>
                </c:pt>
                <c:pt idx="2">
                  <c:v>dal 1960 ad oggi</c:v>
                </c:pt>
              </c:strCache>
            </c:strRef>
          </c:cat>
          <c:val>
            <c:numRef>
              <c:f>Foglio1!$R$7:$R$9</c:f>
              <c:numCache>
                <c:formatCode>General</c:formatCode>
                <c:ptCount val="3"/>
                <c:pt idx="0">
                  <c:v>24.4</c:v>
                </c:pt>
                <c:pt idx="1">
                  <c:v>18.8</c:v>
                </c:pt>
                <c:pt idx="2">
                  <c:v>56.6</c:v>
                </c:pt>
              </c:numCache>
            </c:numRef>
          </c:val>
        </c:ser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cat>
            <c:strRef>
              <c:f>Foglio1!$Q$7:$Q$9</c:f>
              <c:strCache>
                <c:ptCount val="3"/>
                <c:pt idx="0">
                  <c:v>fino al 1918</c:v>
                </c:pt>
                <c:pt idx="1">
                  <c:v>dal 1919 al 1959</c:v>
                </c:pt>
                <c:pt idx="2">
                  <c:v>dal 1960 ad oggi</c:v>
                </c:pt>
              </c:strCache>
            </c:strRef>
          </c:cat>
          <c:val>
            <c:numRef>
              <c:f>Foglio1!$R$7:$R$9</c:f>
              <c:numCache>
                <c:formatCode>General</c:formatCode>
                <c:ptCount val="3"/>
                <c:pt idx="0">
                  <c:v>24.4</c:v>
                </c:pt>
                <c:pt idx="1">
                  <c:v>18.8</c:v>
                </c:pt>
                <c:pt idx="2">
                  <c:v>56.6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333399">
            <a:lumMod val="60000"/>
            <a:lumOff val="40000"/>
          </a:srgb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it-IT"/>
          </a:p>
        </c:txPr>
      </c:legendEntry>
      <c:layout>
        <c:manualLayout>
          <c:xMode val="edge"/>
          <c:yMode val="edge"/>
          <c:x val="0.63079819337303644"/>
          <c:y val="0"/>
          <c:w val="0.34987835911374021"/>
          <c:h val="0.89465257147266486"/>
        </c:manualLayout>
      </c:layout>
      <c:overlay val="0"/>
      <c:spPr>
        <a:solidFill>
          <a:srgbClr val="333399">
            <a:lumMod val="60000"/>
            <a:lumOff val="40000"/>
          </a:srgbClr>
        </a:solidFill>
      </c:spPr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solidFill>
      <a:srgbClr val="333399">
        <a:lumMod val="60000"/>
        <a:lumOff val="40000"/>
      </a:srgbClr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4088C-907E-433B-BA92-A28E649EAB5D}" type="datetimeFigureOut">
              <a:rPr lang="it-IT" smtClean="0"/>
              <a:t>22/10/2018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5F71-0D2A-4446-9AE7-C49493B155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4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9AE5C-86EA-44F3-8153-5303CC825D9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51852"/>
      </p:ext>
    </p:extLst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6ED40-4599-4E9C-9A2A-41F4D25CFA0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72023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15BB-F7C4-4808-945E-B737060C6EE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67122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812DD-A501-46D6-B596-95E3E2E8C6F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56633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EA1F9-F4A1-4585-B6F3-318B0D7542A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24311"/>
      </p:ext>
    </p:extLst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687D-89FA-4B2D-9996-D869EB45698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13680"/>
      </p:ext>
    </p:extLst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7182E-A091-455D-9A12-C4A977D2743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33694"/>
      </p:ext>
    </p:extLst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F9F7-BF68-4870-AC20-92C61ADF033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91201"/>
      </p:ext>
    </p:extLst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144A-E2E5-4809-8717-4D9D7F4FA61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75608"/>
      </p:ext>
    </p:extLst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204F1-551C-46B7-A533-DBE9D3DCAFA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70725"/>
      </p:ext>
    </p:extLst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A46B-229B-4069-BDB3-2A72621BEE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94247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46852-0B49-4EE7-9865-9B835732990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028" name="Picture 4" descr="C:\Users\Giovanni\Desktop\2018_MAX\PPT_materiali\5_foto_panoramiche\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12582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po 12"/>
            <p:cNvGrpSpPr/>
            <p:nvPr/>
          </p:nvGrpSpPr>
          <p:grpSpPr>
            <a:xfrm>
              <a:off x="0" y="0"/>
              <a:ext cx="9144000" cy="6473279"/>
              <a:chOff x="0" y="0"/>
              <a:chExt cx="9144000" cy="6473279"/>
            </a:xfrm>
          </p:grpSpPr>
          <p:grpSp>
            <p:nvGrpSpPr>
              <p:cNvPr id="8" name="Gruppo 7"/>
              <p:cNvGrpSpPr/>
              <p:nvPr/>
            </p:nvGrpSpPr>
            <p:grpSpPr>
              <a:xfrm>
                <a:off x="0" y="0"/>
                <a:ext cx="9144000" cy="1705970"/>
                <a:chOff x="180694" y="0"/>
                <a:chExt cx="8840475" cy="1546577"/>
              </a:xfrm>
            </p:grpSpPr>
            <p:sp>
              <p:nvSpPr>
                <p:cNvPr id="7" name="CasellaDiTesto 6"/>
                <p:cNvSpPr txBox="1"/>
                <p:nvPr/>
              </p:nvSpPr>
              <p:spPr>
                <a:xfrm>
                  <a:off x="180694" y="0"/>
                  <a:ext cx="8840475" cy="1546577"/>
                </a:xfrm>
                <a:prstGeom prst="rect">
                  <a:avLst/>
                </a:prstGeom>
                <a:solidFill>
                  <a:schemeClr val="accent5">
                    <a:lumMod val="90000"/>
                  </a:schemeClr>
                </a:solidFill>
                <a:ln>
                  <a:solidFill>
                    <a:schemeClr val="accent1">
                      <a:lumMod val="2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8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 </a:t>
                  </a:r>
                  <a:r>
                    <a:rPr lang="it-IT" sz="28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                Giornate </a:t>
                  </a:r>
                  <a:r>
                    <a:rPr lang="it-IT" sz="28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del Turismo </a:t>
                  </a:r>
                  <a:r>
                    <a:rPr lang="it-IT" sz="28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-  </a:t>
                  </a:r>
                  <a:r>
                    <a:rPr lang="it-IT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XVII </a:t>
                  </a:r>
                  <a:r>
                    <a:rPr lang="it-IT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Edizione </a:t>
                  </a:r>
                  <a:endParaRPr lang="it-IT" b="1" dirty="0" smtClean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endParaRPr lang="it-IT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pPr algn="ctr"/>
                  <a:r>
                    <a:rPr lang="it-IT" sz="20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                      “</a:t>
                  </a:r>
                  <a:r>
                    <a:rPr lang="it-IT" sz="20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IMPRESE </a:t>
                  </a:r>
                  <a:r>
                    <a:rPr lang="it-IT" sz="20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E  DESTINAZIONI  TURISTICHE  SMART”</a:t>
                  </a:r>
                </a:p>
                <a:p>
                  <a:endParaRPr lang="it-IT" sz="105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pPr algn="ctr"/>
                  <a:r>
                    <a:rPr lang="it-IT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                         Milano</a:t>
                  </a:r>
                  <a:r>
                    <a:rPr lang="it-IT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, 22-23 ottobre </a:t>
                  </a:r>
                  <a:r>
                    <a:rPr lang="it-IT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2018</a:t>
                  </a:r>
                  <a:endParaRPr lang="it-IT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pic>
              <p:nvPicPr>
                <p:cNvPr id="6" name="Immagine 5"/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695" y="17118"/>
                  <a:ext cx="1784583" cy="152945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9" name="Rettangolo 8"/>
              <p:cNvSpPr/>
              <p:nvPr/>
            </p:nvSpPr>
            <p:spPr>
              <a:xfrm>
                <a:off x="1" y="5596116"/>
                <a:ext cx="5755340" cy="87716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it-IT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Turismo </a:t>
                </a:r>
                <a:r>
                  <a:rPr lang="it-IT" sz="2400" b="1" i="1" dirty="0" err="1">
                    <a:solidFill>
                      <a:schemeClr val="accent2">
                        <a:lumMod val="50000"/>
                      </a:schemeClr>
                    </a:solidFill>
                  </a:rPr>
                  <a:t>smart</a:t>
                </a:r>
                <a:r>
                  <a:rPr lang="it-IT" sz="2400" b="1" i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it-IT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e patrimonio culturale</a:t>
                </a:r>
                <a:r>
                  <a:rPr lang="it-IT" sz="2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it-IT" sz="2200" b="1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it-IT" sz="2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Un’</a:t>
                </a:r>
                <a:r>
                  <a:rPr lang="it-IT" sz="2200" b="1" i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App</a:t>
                </a:r>
                <a:r>
                  <a:rPr lang="it-IT" sz="2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it-IT" sz="2200" b="1" dirty="0">
                    <a:solidFill>
                      <a:schemeClr val="accent2">
                        <a:lumMod val="50000"/>
                      </a:schemeClr>
                    </a:solidFill>
                  </a:rPr>
                  <a:t>per il centro storico di </a:t>
                </a:r>
                <a:r>
                  <a:rPr lang="it-IT" sz="2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Gaeta.</a:t>
                </a:r>
                <a:r>
                  <a:rPr lang="it-IT" dirty="0" smtClean="0"/>
                  <a:t> </a:t>
                </a:r>
                <a:endParaRPr lang="it-IT" dirty="0"/>
              </a:p>
            </p:txBody>
          </p:sp>
        </p:grpSp>
        <p:sp>
          <p:nvSpPr>
            <p:cNvPr id="19" name="Rettangolo 18"/>
            <p:cNvSpPr/>
            <p:nvPr/>
          </p:nvSpPr>
          <p:spPr>
            <a:xfrm>
              <a:off x="5755341" y="5596116"/>
              <a:ext cx="3388659" cy="126188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</a:rPr>
                <a:t>Maria Ronza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it-IT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it-IT" sz="1600" i="1" dirty="0" smtClean="0">
                  <a:solidFill>
                    <a:schemeClr val="accent2">
                      <a:lumMod val="50000"/>
                    </a:schemeClr>
                  </a:solidFill>
                </a:rPr>
                <a:t>  Università di Napoli «Federico II»</a:t>
              </a:r>
            </a:p>
            <a:p>
              <a:endParaRPr lang="it-IT" sz="700" i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</a:rPr>
                <a:t>Massimiliano </a:t>
              </a:r>
              <a:r>
                <a:rPr lang="it-IT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Scherbi</a:t>
              </a:r>
              <a:r>
                <a:rPr lang="it-IT" b="1" baseline="30000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  <a:p>
              <a:r>
                <a:rPr lang="it-IT" sz="1600" i="1" dirty="0" smtClean="0">
                  <a:solidFill>
                    <a:schemeClr val="accent2">
                      <a:lumMod val="50000"/>
                    </a:schemeClr>
                  </a:solidFill>
                </a:rPr>
                <a:t>  Divulgando S.R.L., Trieste</a:t>
              </a:r>
              <a:endParaRPr lang="it-IT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88291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71515" y="135655"/>
            <a:ext cx="8981767" cy="6722345"/>
            <a:chOff x="0" y="135655"/>
            <a:chExt cx="8981767" cy="6722345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7" y="5685215"/>
              <a:ext cx="5715000" cy="117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uppo 1"/>
            <p:cNvGrpSpPr/>
            <p:nvPr/>
          </p:nvGrpSpPr>
          <p:grpSpPr>
            <a:xfrm>
              <a:off x="0" y="135655"/>
              <a:ext cx="4965906" cy="911728"/>
              <a:chOff x="-36000" y="4810894"/>
              <a:chExt cx="4965906" cy="911728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150" y="4818842"/>
                <a:ext cx="4527756" cy="903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99" r="-18899"/>
              <a:stretch/>
            </p:blipFill>
            <p:spPr bwMode="auto">
              <a:xfrm>
                <a:off x="-36000" y="4810894"/>
                <a:ext cx="885825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8" name="Picture 2" descr="C:\Users\Giovanni\Desktop\2018_MAX\PPT_materiali\2_grafici_articolo\urismo_comunicazion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7" y="929396"/>
              <a:ext cx="5368719" cy="4163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" y="5192962"/>
              <a:ext cx="8667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 descr="C:\Users\Giovanni\Desktop\2018_MAX\PPT_materiali\7_app\Gaeta_App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564" y="4048790"/>
              <a:ext cx="3394203" cy="2732907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32483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0"/>
            <a:ext cx="12812115" cy="6685817"/>
            <a:chOff x="0" y="0"/>
            <a:chExt cx="12812115" cy="6685817"/>
          </a:xfrm>
        </p:grpSpPr>
        <p:sp>
          <p:nvSpPr>
            <p:cNvPr id="11" name="Rettangolo 10"/>
            <p:cNvSpPr/>
            <p:nvPr/>
          </p:nvSpPr>
          <p:spPr>
            <a:xfrm>
              <a:off x="0" y="0"/>
              <a:ext cx="9144000" cy="78483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endParaRPr lang="it-IT" sz="4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>
                <a:spcBef>
                  <a:spcPts val="600"/>
                </a:spcBef>
              </a:pP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</a:rPr>
                <a:t>TURISMO </a:t>
              </a:r>
              <a:r>
                <a:rPr lang="it-IT" b="1" i="1" dirty="0" smtClean="0">
                  <a:solidFill>
                    <a:schemeClr val="accent2">
                      <a:lumMod val="50000"/>
                    </a:schemeClr>
                  </a:solidFill>
                </a:rPr>
                <a:t>SMART </a:t>
              </a:r>
              <a:endParaRPr lang="it-IT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>
                <a:spcBef>
                  <a:spcPts val="600"/>
                </a:spcBef>
              </a:pPr>
              <a:endParaRPr lang="it-IT" sz="12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572000" y="630942"/>
              <a:ext cx="4572000" cy="35855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European Capital of </a:t>
              </a:r>
              <a:r>
                <a:rPr lang="en-US" b="1" i="1" dirty="0" smtClean="0">
                  <a:solidFill>
                    <a:srgbClr val="002060"/>
                  </a:solidFill>
                </a:rPr>
                <a:t>Smart Tourism </a:t>
              </a:r>
              <a:r>
                <a:rPr lang="en-US" sz="1600" b="1" i="1" dirty="0" smtClean="0">
                  <a:solidFill>
                    <a:srgbClr val="002060"/>
                  </a:solidFill>
                </a:rPr>
                <a:t>2018</a:t>
              </a:r>
            </a:p>
            <a:p>
              <a:endParaRPr lang="en-US" b="1" i="1" dirty="0">
                <a:solidFill>
                  <a:srgbClr val="002060"/>
                </a:solidFill>
              </a:endParaRPr>
            </a:p>
            <a:p>
              <a:endParaRPr lang="en-US" b="1" i="1" dirty="0" smtClean="0">
                <a:solidFill>
                  <a:srgbClr val="002060"/>
                </a:solidFill>
              </a:endParaRPr>
            </a:p>
            <a:p>
              <a:endParaRPr lang="en-US" b="1" i="1" dirty="0">
                <a:solidFill>
                  <a:srgbClr val="002060"/>
                </a:solidFill>
              </a:endParaRPr>
            </a:p>
            <a:p>
              <a:endParaRPr lang="en-US" b="1" i="1" dirty="0" smtClean="0">
                <a:solidFill>
                  <a:srgbClr val="002060"/>
                </a:solidFill>
              </a:endParaRPr>
            </a:p>
            <a:p>
              <a:endParaRPr lang="en-US" b="1" i="1" dirty="0">
                <a:solidFill>
                  <a:srgbClr val="002060"/>
                </a:solidFill>
              </a:endParaRPr>
            </a:p>
            <a:p>
              <a:endParaRPr lang="en-US" b="1" i="1" dirty="0" smtClean="0">
                <a:solidFill>
                  <a:srgbClr val="002060"/>
                </a:solidFill>
              </a:endParaRPr>
            </a:p>
            <a:p>
              <a:endParaRPr lang="en-US" b="1" i="1" dirty="0">
                <a:solidFill>
                  <a:srgbClr val="002060"/>
                </a:solidFill>
              </a:endParaRPr>
            </a:p>
            <a:p>
              <a:endParaRPr lang="en-US" b="1" i="1" dirty="0" smtClean="0">
                <a:solidFill>
                  <a:srgbClr val="002060"/>
                </a:solidFill>
              </a:endParaRPr>
            </a:p>
            <a:p>
              <a:endParaRPr lang="en-US" b="1" i="1" dirty="0">
                <a:solidFill>
                  <a:srgbClr val="002060"/>
                </a:solidFill>
              </a:endParaRPr>
            </a:p>
            <a:p>
              <a:endParaRPr lang="en-US" b="1" i="1" dirty="0" smtClean="0">
                <a:solidFill>
                  <a:srgbClr val="002060"/>
                </a:solidFill>
              </a:endParaRPr>
            </a:p>
            <a:p>
              <a:endParaRPr lang="en-US" b="1" i="1" dirty="0" smtClean="0">
                <a:solidFill>
                  <a:srgbClr val="002060"/>
                </a:solidFill>
              </a:endParaRPr>
            </a:p>
            <a:p>
              <a:endParaRPr lang="en-US" sz="1100" b="1" dirty="0" smtClean="0">
                <a:solidFill>
                  <a:srgbClr val="002060"/>
                </a:solidFill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241" y="2078939"/>
              <a:ext cx="2095149" cy="199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Giovanni\Desktop\2018_MAX\PPT_materiali\3_geo_innovazione\fig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" r="-4882"/>
            <a:stretch/>
          </p:blipFill>
          <p:spPr bwMode="auto">
            <a:xfrm>
              <a:off x="16746" y="2744077"/>
              <a:ext cx="4566535" cy="275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1" y="630942"/>
              <a:ext cx="4487503" cy="24468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2060"/>
                  </a:solidFill>
                </a:rPr>
                <a:t>Smart Tourism </a:t>
              </a:r>
            </a:p>
            <a:p>
              <a:endParaRPr lang="en-US" sz="1100" b="1" dirty="0" smtClean="0">
                <a:solidFill>
                  <a:srgbClr val="002060"/>
                </a:solidFill>
              </a:endParaRPr>
            </a:p>
            <a:p>
              <a:r>
                <a:rPr lang="en-US" sz="1600" dirty="0" smtClean="0"/>
                <a:t>“Smart </a:t>
              </a:r>
              <a:r>
                <a:rPr lang="en-US" sz="1600" dirty="0"/>
                <a:t>tourism is a social phenomenon arising </a:t>
              </a:r>
              <a:r>
                <a:rPr lang="en-US" sz="1600" dirty="0" smtClean="0"/>
                <a:t>from </a:t>
              </a:r>
              <a:r>
                <a:rPr lang="en-US" sz="1600" b="1" dirty="0">
                  <a:solidFill>
                    <a:srgbClr val="FF0000"/>
                  </a:solidFill>
                </a:rPr>
                <a:t>the convergence of ICTs with the tourism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experience</a:t>
              </a:r>
              <a:r>
                <a:rPr lang="en-US" sz="1600" dirty="0" smtClean="0"/>
                <a:t>” (</a:t>
              </a:r>
              <a:r>
                <a:rPr lang="en-US" sz="1600" i="1" dirty="0" smtClean="0"/>
                <a:t>Hunter et al, 2015)</a:t>
              </a:r>
            </a:p>
            <a:p>
              <a:endParaRPr lang="en-US" sz="1200" b="1" dirty="0" smtClean="0">
                <a:solidFill>
                  <a:srgbClr val="00206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“It it </a:t>
              </a:r>
              <a:r>
                <a:rPr lang="en-US" sz="1600" dirty="0">
                  <a:solidFill>
                    <a:srgbClr val="000000"/>
                  </a:solidFill>
                </a:rPr>
                <a:t>is frequently used in the context of </a:t>
              </a:r>
              <a:r>
                <a:rPr lang="en-US" sz="1600" dirty="0" smtClean="0">
                  <a:solidFill>
                    <a:srgbClr val="000000"/>
                  </a:solidFill>
                </a:rPr>
                <a:t>open </a:t>
              </a:r>
              <a:r>
                <a:rPr lang="en-US" sz="1600" dirty="0">
                  <a:solidFill>
                    <a:srgbClr val="000000"/>
                  </a:solidFill>
                </a:rPr>
                <a:t>data initiatives or for </a:t>
              </a:r>
              <a:r>
                <a:rPr lang="en-US" sz="1600" dirty="0" smtClean="0">
                  <a:solidFill>
                    <a:srgbClr val="000000"/>
                  </a:solidFill>
                </a:rPr>
                <a:t>rather </a:t>
              </a:r>
              <a:r>
                <a:rPr lang="en-US" sz="1600" b="1" dirty="0">
                  <a:solidFill>
                    <a:srgbClr val="FF0000"/>
                  </a:solidFill>
                </a:rPr>
                <a:t>projects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such </a:t>
              </a:r>
              <a:r>
                <a:rPr lang="en-US" sz="1600" b="1" dirty="0">
                  <a:solidFill>
                    <a:srgbClr val="FF0000"/>
                  </a:solidFill>
                </a:rPr>
                <a:t>as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the </a:t>
              </a:r>
              <a:r>
                <a:rPr lang="en-US" sz="1600" b="1" dirty="0">
                  <a:solidFill>
                    <a:srgbClr val="FF0000"/>
                  </a:solidFill>
                </a:rPr>
                <a:t>development of mobile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applications</a:t>
              </a:r>
              <a:r>
                <a:rPr lang="en-US" sz="1600" dirty="0" smtClean="0">
                  <a:solidFill>
                    <a:srgbClr val="000000"/>
                  </a:solidFill>
                </a:rPr>
                <a:t>”</a:t>
              </a:r>
              <a:r>
                <a:rPr lang="en-US" sz="1600" dirty="0"/>
                <a:t> </a:t>
              </a:r>
              <a:r>
                <a:rPr lang="en-US" sz="1600" dirty="0" smtClean="0"/>
                <a:t>(</a:t>
              </a:r>
              <a:r>
                <a:rPr lang="en-US" sz="1600" i="1" dirty="0" err="1" smtClean="0"/>
                <a:t>Gretzel</a:t>
              </a:r>
              <a:r>
                <a:rPr lang="en-US" sz="1600" i="1" dirty="0" smtClean="0"/>
                <a:t> et </a:t>
              </a:r>
              <a:r>
                <a:rPr lang="en-US" sz="1600" i="1" dirty="0"/>
                <a:t>al, 2015</a:t>
              </a:r>
              <a:r>
                <a:rPr lang="en-US" sz="1600" i="1" dirty="0" smtClean="0"/>
                <a:t>)</a:t>
              </a:r>
              <a:endParaRPr lang="it-IT" sz="1600" dirty="0">
                <a:solidFill>
                  <a:srgbClr val="000000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896" y="2078939"/>
              <a:ext cx="2090873" cy="20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4" r="-48514"/>
            <a:stretch/>
          </p:blipFill>
          <p:spPr bwMode="auto">
            <a:xfrm>
              <a:off x="4763490" y="970741"/>
              <a:ext cx="80486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287" t="-26324" r="54287" b="26324"/>
            <a:stretch/>
          </p:blipFill>
          <p:spPr bwMode="auto">
            <a:xfrm>
              <a:off x="237971" y="1337383"/>
              <a:ext cx="80486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523" y="3652899"/>
              <a:ext cx="1566863" cy="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Connettore 1 16"/>
            <p:cNvCxnSpPr/>
            <p:nvPr/>
          </p:nvCxnSpPr>
          <p:spPr>
            <a:xfrm>
              <a:off x="6150077" y="3063821"/>
              <a:ext cx="4866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4836619" y="3229897"/>
              <a:ext cx="155680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>
              <a:off x="4784147" y="3451391"/>
              <a:ext cx="4866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>
              <a:off x="6984251" y="3854246"/>
              <a:ext cx="159456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>
              <a:off x="4836619" y="4032958"/>
              <a:ext cx="4866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5615022" y="3640199"/>
              <a:ext cx="10217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>
              <a:off x="4836619" y="3854246"/>
              <a:ext cx="18732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16746" y="5482096"/>
              <a:ext cx="4594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rgbClr val="002060"/>
                  </a:solidFill>
                </a:rPr>
                <a:t>Incremento (in verde) del tempo impiegato dagli utenti sulla rete attraverso  l’uso di dispositivi </a:t>
              </a:r>
              <a:r>
                <a:rPr lang="it-IT" sz="1200" b="1" i="1" dirty="0" smtClean="0">
                  <a:solidFill>
                    <a:srgbClr val="002060"/>
                  </a:solidFill>
                </a:rPr>
                <a:t>mobile</a:t>
              </a:r>
              <a:r>
                <a:rPr lang="it-IT" sz="1200" b="1" dirty="0" smtClean="0">
                  <a:solidFill>
                    <a:srgbClr val="002060"/>
                  </a:solidFill>
                </a:rPr>
                <a:t> (</a:t>
              </a:r>
              <a:r>
                <a:rPr lang="it-IT" sz="1200" b="1" dirty="0" err="1" smtClean="0">
                  <a:solidFill>
                    <a:srgbClr val="002060"/>
                  </a:solidFill>
                </a:rPr>
                <a:t>smartphone</a:t>
              </a:r>
              <a:r>
                <a:rPr lang="it-IT" sz="1200" b="1" dirty="0" smtClean="0">
                  <a:solidFill>
                    <a:srgbClr val="002060"/>
                  </a:solidFill>
                </a:rPr>
                <a:t>).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4572000" y="4484971"/>
              <a:ext cx="4482390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it-IT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Geografia </a:t>
              </a:r>
            </a:p>
          </p:txBody>
        </p:sp>
        <p:sp>
          <p:nvSpPr>
            <p:cNvPr id="41" name="Ovale 40"/>
            <p:cNvSpPr/>
            <p:nvPr/>
          </p:nvSpPr>
          <p:spPr>
            <a:xfrm>
              <a:off x="5381004" y="5345266"/>
              <a:ext cx="3255504" cy="13405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un’APP</a:t>
              </a:r>
            </a:p>
            <a:p>
              <a:pPr algn="ctr"/>
              <a:r>
                <a:rPr lang="it-IT" b="1" dirty="0">
                  <a:solidFill>
                    <a:srgbClr val="002060"/>
                  </a:solidFill>
                </a:rPr>
                <a:t>p</a:t>
              </a:r>
              <a:r>
                <a:rPr lang="it-IT" b="1" dirty="0" smtClean="0">
                  <a:solidFill>
                    <a:srgbClr val="002060"/>
                  </a:solidFill>
                </a:rPr>
                <a:t>er </a:t>
              </a:r>
            </a:p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il </a:t>
              </a:r>
              <a:r>
                <a:rPr lang="it-IT" sz="1600" b="1" dirty="0" smtClean="0">
                  <a:solidFill>
                    <a:srgbClr val="002060"/>
                  </a:solidFill>
                </a:rPr>
                <a:t>CENTRO STORICO</a:t>
              </a:r>
            </a:p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di Gaeta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33783" y="5990812"/>
              <a:ext cx="4549498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it-IT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Scienze della Comunicazione </a:t>
              </a:r>
            </a:p>
          </p:txBody>
        </p:sp>
        <p:sp>
          <p:nvSpPr>
            <p:cNvPr id="42" name="Freccia a destra 41"/>
            <p:cNvSpPr/>
            <p:nvPr/>
          </p:nvSpPr>
          <p:spPr>
            <a:xfrm rot="5400000">
              <a:off x="5361305" y="5090163"/>
              <a:ext cx="434225" cy="5102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Freccia a destra 55"/>
            <p:cNvSpPr/>
            <p:nvPr/>
          </p:nvSpPr>
          <p:spPr>
            <a:xfrm>
              <a:off x="4823501" y="5948535"/>
              <a:ext cx="407988" cy="4423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84472476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-1"/>
            <a:ext cx="9155875" cy="6858001"/>
            <a:chOff x="0" y="-1"/>
            <a:chExt cx="9155875" cy="6858001"/>
          </a:xfrm>
        </p:grpSpPr>
        <p:grpSp>
          <p:nvGrpSpPr>
            <p:cNvPr id="4" name="Gruppo 3"/>
            <p:cNvGrpSpPr/>
            <p:nvPr/>
          </p:nvGrpSpPr>
          <p:grpSpPr>
            <a:xfrm>
              <a:off x="0" y="-1"/>
              <a:ext cx="9144000" cy="6507717"/>
              <a:chOff x="0" y="193556"/>
              <a:chExt cx="9144000" cy="6470888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0" y="193556"/>
                <a:ext cx="9144000" cy="6470888"/>
                <a:chOff x="0" y="193556"/>
                <a:chExt cx="9144000" cy="6470888"/>
              </a:xfrm>
            </p:grpSpPr>
            <p:pic>
              <p:nvPicPr>
                <p:cNvPr id="2050" name="Picture 2" descr="C:\Users\Giovanni\Desktop\2018_MAX\PPT_materiali\1_Gaeta_cartografie\CARTAZ_5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3556"/>
                  <a:ext cx="9144000" cy="64708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Ovale 13"/>
                <p:cNvSpPr>
                  <a:spLocks noChangeAspect="1"/>
                </p:cNvSpPr>
                <p:nvPr/>
              </p:nvSpPr>
              <p:spPr>
                <a:xfrm>
                  <a:off x="8107213" y="4719448"/>
                  <a:ext cx="133747" cy="12419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65" name="Ovale 64"/>
                <p:cNvSpPr>
                  <a:spLocks noChangeAspect="1"/>
                </p:cNvSpPr>
                <p:nvPr/>
              </p:nvSpPr>
              <p:spPr>
                <a:xfrm>
                  <a:off x="2748206" y="1489733"/>
                  <a:ext cx="133747" cy="124195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66" name="Ovale 65"/>
                <p:cNvSpPr>
                  <a:spLocks noChangeAspect="1"/>
                </p:cNvSpPr>
                <p:nvPr/>
              </p:nvSpPr>
              <p:spPr>
                <a:xfrm>
                  <a:off x="1900679" y="1516762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67" name="Ovale 66"/>
                <p:cNvSpPr>
                  <a:spLocks noChangeAspect="1"/>
                </p:cNvSpPr>
                <p:nvPr/>
              </p:nvSpPr>
              <p:spPr>
                <a:xfrm>
                  <a:off x="2361682" y="1516761"/>
                  <a:ext cx="133747" cy="124195"/>
                </a:xfrm>
                <a:prstGeom prst="ellipse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69" name="Ovale 68"/>
                <p:cNvSpPr>
                  <a:spLocks noChangeAspect="1"/>
                </p:cNvSpPr>
                <p:nvPr/>
              </p:nvSpPr>
              <p:spPr>
                <a:xfrm>
                  <a:off x="5199408" y="1640957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72" name="Ovale 71"/>
                <p:cNvSpPr>
                  <a:spLocks noChangeAspect="1"/>
                </p:cNvSpPr>
                <p:nvPr/>
              </p:nvSpPr>
              <p:spPr>
                <a:xfrm>
                  <a:off x="3253626" y="1445385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73" name="Ovale 72"/>
                <p:cNvSpPr>
                  <a:spLocks noChangeAspect="1"/>
                </p:cNvSpPr>
                <p:nvPr/>
              </p:nvSpPr>
              <p:spPr>
                <a:xfrm>
                  <a:off x="4387300" y="1115971"/>
                  <a:ext cx="133747" cy="124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81" name="Ovale 80"/>
                <p:cNvSpPr>
                  <a:spLocks noChangeAspect="1"/>
                </p:cNvSpPr>
                <p:nvPr/>
              </p:nvSpPr>
              <p:spPr>
                <a:xfrm>
                  <a:off x="7444983" y="3681408"/>
                  <a:ext cx="133747" cy="124195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88" name="Ovale 87"/>
                <p:cNvSpPr>
                  <a:spLocks noChangeAspect="1"/>
                </p:cNvSpPr>
                <p:nvPr/>
              </p:nvSpPr>
              <p:spPr>
                <a:xfrm>
                  <a:off x="6634762" y="3619311"/>
                  <a:ext cx="133747" cy="12419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89" name="Ovale 88"/>
                <p:cNvSpPr>
                  <a:spLocks noChangeAspect="1"/>
                </p:cNvSpPr>
                <p:nvPr/>
              </p:nvSpPr>
              <p:spPr>
                <a:xfrm>
                  <a:off x="5796206" y="3021027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90" name="Ovale 89"/>
                <p:cNvSpPr>
                  <a:spLocks noChangeAspect="1"/>
                </p:cNvSpPr>
                <p:nvPr/>
              </p:nvSpPr>
              <p:spPr>
                <a:xfrm>
                  <a:off x="7234679" y="3717713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95" name="Ovale 94"/>
                <p:cNvSpPr>
                  <a:spLocks noChangeAspect="1"/>
                </p:cNvSpPr>
                <p:nvPr/>
              </p:nvSpPr>
              <p:spPr>
                <a:xfrm>
                  <a:off x="8354770" y="4602117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02" name="Ovale 101"/>
                <p:cNvSpPr>
                  <a:spLocks noChangeAspect="1"/>
                </p:cNvSpPr>
                <p:nvPr/>
              </p:nvSpPr>
              <p:spPr>
                <a:xfrm>
                  <a:off x="8596621" y="4226065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26" name="Ovale 125"/>
                <p:cNvSpPr>
                  <a:spLocks noChangeAspect="1"/>
                </p:cNvSpPr>
                <p:nvPr/>
              </p:nvSpPr>
              <p:spPr>
                <a:xfrm>
                  <a:off x="3015700" y="1178069"/>
                  <a:ext cx="133747" cy="124195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27" name="Ovale 126"/>
                <p:cNvSpPr>
                  <a:spLocks noChangeAspect="1"/>
                </p:cNvSpPr>
                <p:nvPr/>
              </p:nvSpPr>
              <p:spPr>
                <a:xfrm>
                  <a:off x="5339006" y="1821562"/>
                  <a:ext cx="133747" cy="124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28" name="Ovale 127"/>
                <p:cNvSpPr>
                  <a:spLocks noChangeAspect="1"/>
                </p:cNvSpPr>
                <p:nvPr/>
              </p:nvSpPr>
              <p:spPr>
                <a:xfrm>
                  <a:off x="4643879" y="1564753"/>
                  <a:ext cx="133747" cy="12419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29" name="Ovale 128"/>
                <p:cNvSpPr>
                  <a:spLocks noChangeAspect="1"/>
                </p:cNvSpPr>
                <p:nvPr/>
              </p:nvSpPr>
              <p:spPr>
                <a:xfrm>
                  <a:off x="4925705" y="1782902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30" name="Ovale 129"/>
                <p:cNvSpPr>
                  <a:spLocks noChangeAspect="1"/>
                </p:cNvSpPr>
                <p:nvPr/>
              </p:nvSpPr>
              <p:spPr>
                <a:xfrm>
                  <a:off x="5205259" y="2030372"/>
                  <a:ext cx="133747" cy="124195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31" name="Ovale 130"/>
                <p:cNvSpPr>
                  <a:spLocks noChangeAspect="1"/>
                </p:cNvSpPr>
                <p:nvPr/>
              </p:nvSpPr>
              <p:spPr>
                <a:xfrm>
                  <a:off x="7063626" y="3522145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32" name="Ovale 131"/>
                <p:cNvSpPr>
                  <a:spLocks noChangeAspect="1"/>
                </p:cNvSpPr>
                <p:nvPr/>
              </p:nvSpPr>
              <p:spPr>
                <a:xfrm>
                  <a:off x="6938003" y="3743506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33" name="Ovale 132"/>
                <p:cNvSpPr>
                  <a:spLocks noChangeAspect="1"/>
                </p:cNvSpPr>
                <p:nvPr/>
              </p:nvSpPr>
              <p:spPr>
                <a:xfrm>
                  <a:off x="5454100" y="2064264"/>
                  <a:ext cx="133747" cy="12419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34" name="Ovale 133"/>
                <p:cNvSpPr>
                  <a:spLocks noChangeAspect="1"/>
                </p:cNvSpPr>
                <p:nvPr/>
              </p:nvSpPr>
              <p:spPr>
                <a:xfrm>
                  <a:off x="5955171" y="3083124"/>
                  <a:ext cx="133747" cy="124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36" name="Ovale 135"/>
                <p:cNvSpPr>
                  <a:spLocks noChangeAspect="1"/>
                </p:cNvSpPr>
                <p:nvPr/>
              </p:nvSpPr>
              <p:spPr>
                <a:xfrm>
                  <a:off x="8577097" y="3756858"/>
                  <a:ext cx="133747" cy="124195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37" name="Ovale 136"/>
                <p:cNvSpPr>
                  <a:spLocks noChangeAspect="1"/>
                </p:cNvSpPr>
                <p:nvPr/>
              </p:nvSpPr>
              <p:spPr>
                <a:xfrm>
                  <a:off x="7608982" y="3826171"/>
                  <a:ext cx="133747" cy="124195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35" name="Ovale 134"/>
                <p:cNvSpPr>
                  <a:spLocks noChangeAspect="1"/>
                </p:cNvSpPr>
                <p:nvPr/>
              </p:nvSpPr>
              <p:spPr>
                <a:xfrm>
                  <a:off x="7872392" y="3809981"/>
                  <a:ext cx="133747" cy="124195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39" name="Ovale 138"/>
                <p:cNvSpPr>
                  <a:spLocks noChangeAspect="1"/>
                </p:cNvSpPr>
                <p:nvPr/>
              </p:nvSpPr>
              <p:spPr>
                <a:xfrm>
                  <a:off x="7592996" y="3529680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0" name="Ovale 139"/>
                <p:cNvSpPr>
                  <a:spLocks noChangeAspect="1"/>
                </p:cNvSpPr>
                <p:nvPr/>
              </p:nvSpPr>
              <p:spPr>
                <a:xfrm>
                  <a:off x="8291954" y="3756714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1" name="Ovale 140"/>
                <p:cNvSpPr>
                  <a:spLocks noChangeAspect="1"/>
                </p:cNvSpPr>
                <p:nvPr/>
              </p:nvSpPr>
              <p:spPr>
                <a:xfrm>
                  <a:off x="7542108" y="3338324"/>
                  <a:ext cx="133747" cy="124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2" name="Ovale 141"/>
                <p:cNvSpPr>
                  <a:spLocks noChangeAspect="1"/>
                </p:cNvSpPr>
                <p:nvPr/>
              </p:nvSpPr>
              <p:spPr>
                <a:xfrm>
                  <a:off x="8562445" y="3971355"/>
                  <a:ext cx="133747" cy="124195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3" name="Ovale 142"/>
                <p:cNvSpPr>
                  <a:spLocks noChangeAspect="1"/>
                </p:cNvSpPr>
                <p:nvPr/>
              </p:nvSpPr>
              <p:spPr>
                <a:xfrm>
                  <a:off x="8800582" y="3836266"/>
                  <a:ext cx="133747" cy="124195"/>
                </a:xfrm>
                <a:prstGeom prst="ellipse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9026" y="3973272"/>
                  <a:ext cx="133350" cy="12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4" name="Ovale 143"/>
                <p:cNvSpPr>
                  <a:spLocks noChangeAspect="1"/>
                </p:cNvSpPr>
                <p:nvPr/>
              </p:nvSpPr>
              <p:spPr>
                <a:xfrm>
                  <a:off x="8749616" y="4033078"/>
                  <a:ext cx="133747" cy="124195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5" name="Ovale 144"/>
                <p:cNvSpPr>
                  <a:spLocks noChangeAspect="1"/>
                </p:cNvSpPr>
                <p:nvPr/>
              </p:nvSpPr>
              <p:spPr>
                <a:xfrm>
                  <a:off x="8749616" y="4389911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6" name="Ovale 145"/>
                <p:cNvSpPr>
                  <a:spLocks noChangeAspect="1"/>
                </p:cNvSpPr>
                <p:nvPr/>
              </p:nvSpPr>
              <p:spPr>
                <a:xfrm>
                  <a:off x="9010253" y="4412362"/>
                  <a:ext cx="133747" cy="124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7" name="Ovale 146"/>
                <p:cNvSpPr>
                  <a:spLocks noChangeAspect="1"/>
                </p:cNvSpPr>
                <p:nvPr/>
              </p:nvSpPr>
              <p:spPr>
                <a:xfrm>
                  <a:off x="6612549" y="4635634"/>
                  <a:ext cx="133747" cy="12419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8" name="Ovale 147"/>
                <p:cNvSpPr>
                  <a:spLocks noChangeAspect="1"/>
                </p:cNvSpPr>
                <p:nvPr/>
              </p:nvSpPr>
              <p:spPr>
                <a:xfrm>
                  <a:off x="6859041" y="4304186"/>
                  <a:ext cx="133747" cy="12419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9" name="Ovale 148"/>
                <p:cNvSpPr>
                  <a:spLocks noChangeAspect="1"/>
                </p:cNvSpPr>
                <p:nvPr/>
              </p:nvSpPr>
              <p:spPr>
                <a:xfrm>
                  <a:off x="6619580" y="4288163"/>
                  <a:ext cx="133747" cy="124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0" name="Ovale 149"/>
                <p:cNvSpPr>
                  <a:spLocks noChangeAspect="1"/>
                </p:cNvSpPr>
                <p:nvPr/>
              </p:nvSpPr>
              <p:spPr>
                <a:xfrm>
                  <a:off x="7726743" y="4389911"/>
                  <a:ext cx="133747" cy="124195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1" name="Ovale 150"/>
                <p:cNvSpPr>
                  <a:spLocks noChangeAspect="1"/>
                </p:cNvSpPr>
                <p:nvPr/>
              </p:nvSpPr>
              <p:spPr>
                <a:xfrm>
                  <a:off x="7578730" y="4304186"/>
                  <a:ext cx="133747" cy="124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2" name="Ovale 151"/>
                <p:cNvSpPr>
                  <a:spLocks noChangeAspect="1"/>
                </p:cNvSpPr>
                <p:nvPr/>
              </p:nvSpPr>
              <p:spPr>
                <a:xfrm>
                  <a:off x="7197373" y="4719079"/>
                  <a:ext cx="133747" cy="124195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4" name="Ovale 153"/>
                <p:cNvSpPr>
                  <a:spLocks noChangeAspect="1"/>
                </p:cNvSpPr>
                <p:nvPr/>
              </p:nvSpPr>
              <p:spPr>
                <a:xfrm>
                  <a:off x="5101079" y="2764167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5" name="Ovale 154"/>
                <p:cNvSpPr>
                  <a:spLocks noChangeAspect="1"/>
                </p:cNvSpPr>
                <p:nvPr/>
              </p:nvSpPr>
              <p:spPr>
                <a:xfrm>
                  <a:off x="5205259" y="3495787"/>
                  <a:ext cx="133747" cy="124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6" name="Ovale 155"/>
                <p:cNvSpPr>
                  <a:spLocks noChangeAspect="1"/>
                </p:cNvSpPr>
                <p:nvPr/>
              </p:nvSpPr>
              <p:spPr>
                <a:xfrm>
                  <a:off x="5320352" y="3068966"/>
                  <a:ext cx="133747" cy="12419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7" name="Ovale 156"/>
                <p:cNvSpPr>
                  <a:spLocks noChangeAspect="1"/>
                </p:cNvSpPr>
                <p:nvPr/>
              </p:nvSpPr>
              <p:spPr>
                <a:xfrm>
                  <a:off x="5911300" y="3557884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8" name="Ovale 157"/>
                <p:cNvSpPr>
                  <a:spLocks noChangeAspect="1"/>
                </p:cNvSpPr>
                <p:nvPr/>
              </p:nvSpPr>
              <p:spPr>
                <a:xfrm>
                  <a:off x="7071750" y="3842259"/>
                  <a:ext cx="133747" cy="124195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9" name="Ovale 158"/>
                <p:cNvSpPr>
                  <a:spLocks noChangeAspect="1"/>
                </p:cNvSpPr>
                <p:nvPr/>
              </p:nvSpPr>
              <p:spPr>
                <a:xfrm>
                  <a:off x="7341990" y="4101860"/>
                  <a:ext cx="133747" cy="12419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60" name="Ovale 159"/>
                <p:cNvSpPr>
                  <a:spLocks noChangeAspect="1"/>
                </p:cNvSpPr>
                <p:nvPr/>
              </p:nvSpPr>
              <p:spPr>
                <a:xfrm>
                  <a:off x="8341479" y="4244375"/>
                  <a:ext cx="133747" cy="124195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62" name="Ovale 161"/>
                <p:cNvSpPr>
                  <a:spLocks noChangeAspect="1"/>
                </p:cNvSpPr>
                <p:nvPr/>
              </p:nvSpPr>
              <p:spPr>
                <a:xfrm>
                  <a:off x="7742729" y="4135766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63" name="Ovale 162"/>
                <p:cNvSpPr>
                  <a:spLocks noChangeAspect="1"/>
                </p:cNvSpPr>
                <p:nvPr/>
              </p:nvSpPr>
              <p:spPr>
                <a:xfrm>
                  <a:off x="7973466" y="4135765"/>
                  <a:ext cx="133747" cy="12419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64" name="Ovale 163"/>
                <p:cNvSpPr>
                  <a:spLocks noChangeAspect="1"/>
                </p:cNvSpPr>
                <p:nvPr/>
              </p:nvSpPr>
              <p:spPr>
                <a:xfrm>
                  <a:off x="8939718" y="3966454"/>
                  <a:ext cx="133747" cy="124195"/>
                </a:xfrm>
                <a:prstGeom prst="ellipse">
                  <a:avLst/>
                </a:prstGeom>
                <a:solidFill>
                  <a:srgbClr val="99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65" name="Ovale 164"/>
                <p:cNvSpPr>
                  <a:spLocks noChangeAspect="1"/>
                </p:cNvSpPr>
                <p:nvPr/>
              </p:nvSpPr>
              <p:spPr>
                <a:xfrm>
                  <a:off x="5983774" y="3741014"/>
                  <a:ext cx="133747" cy="12419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sp>
            <p:nvSpPr>
              <p:cNvPr id="2" name="CasellaDiTesto 1"/>
              <p:cNvSpPr txBox="1"/>
              <p:nvPr/>
            </p:nvSpPr>
            <p:spPr>
              <a:xfrm>
                <a:off x="5911300" y="1166093"/>
                <a:ext cx="3165825" cy="15696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                      Beni culturali</a:t>
                </a:r>
              </a:p>
              <a:p>
                <a:r>
                  <a:rPr lang="it-IT" sz="1200" b="1" dirty="0" smtClean="0"/>
                  <a:t>    </a:t>
                </a:r>
                <a:r>
                  <a:rPr lang="it-IT" sz="1200" dirty="0" smtClean="0"/>
                  <a:t>Novecento</a:t>
                </a:r>
              </a:p>
              <a:p>
                <a:r>
                  <a:rPr lang="it-IT" sz="1200" dirty="0" smtClean="0"/>
                  <a:t>    Periodo Borbonico </a:t>
                </a:r>
                <a:endParaRPr lang="it-IT" sz="1200" dirty="0"/>
              </a:p>
              <a:p>
                <a:r>
                  <a:rPr lang="it-IT" sz="1200" dirty="0" smtClean="0"/>
                  <a:t>    Periodo Aragonese -</a:t>
                </a:r>
                <a:r>
                  <a:rPr lang="it-IT" sz="1100" dirty="0" smtClean="0"/>
                  <a:t> dominazioni spagnole </a:t>
                </a:r>
                <a:endParaRPr lang="it-IT" sz="1400" dirty="0" smtClean="0"/>
              </a:p>
              <a:p>
                <a:r>
                  <a:rPr lang="it-IT" sz="1200" dirty="0" smtClean="0"/>
                  <a:t>    Periodo Angioino </a:t>
                </a:r>
              </a:p>
              <a:p>
                <a:r>
                  <a:rPr lang="it-IT" sz="1200" dirty="0"/>
                  <a:t> </a:t>
                </a:r>
                <a:r>
                  <a:rPr lang="it-IT" sz="1200" dirty="0" smtClean="0"/>
                  <a:t>   Alto Medioevo </a:t>
                </a:r>
                <a:r>
                  <a:rPr lang="it-IT" sz="1100" dirty="0" smtClean="0"/>
                  <a:t>(Ducato di Gaeta)</a:t>
                </a:r>
              </a:p>
              <a:p>
                <a:r>
                  <a:rPr lang="it-IT" sz="1200" dirty="0"/>
                  <a:t> </a:t>
                </a:r>
                <a:r>
                  <a:rPr lang="it-IT" sz="1200" dirty="0" smtClean="0"/>
                  <a:t>   Età Romana</a:t>
                </a:r>
              </a:p>
              <a:p>
                <a:r>
                  <a:rPr lang="it-IT" sz="1200" dirty="0" smtClean="0"/>
                  <a:t>    Belvederi, punti panoramici</a:t>
                </a:r>
                <a:endParaRPr lang="it-IT" dirty="0"/>
              </a:p>
            </p:txBody>
          </p:sp>
          <p:sp>
            <p:nvSpPr>
              <p:cNvPr id="92" name="Ovale 91"/>
              <p:cNvSpPr>
                <a:spLocks noChangeAspect="1"/>
              </p:cNvSpPr>
              <p:nvPr/>
            </p:nvSpPr>
            <p:spPr>
              <a:xfrm>
                <a:off x="6036411" y="1415415"/>
                <a:ext cx="133747" cy="12419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93" name="Ovale 92"/>
              <p:cNvSpPr>
                <a:spLocks noChangeAspect="1"/>
              </p:cNvSpPr>
              <p:nvPr/>
            </p:nvSpPr>
            <p:spPr>
              <a:xfrm>
                <a:off x="6041637" y="1578859"/>
                <a:ext cx="133747" cy="1241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94" name="Ovale 93"/>
              <p:cNvSpPr>
                <a:spLocks noChangeAspect="1"/>
              </p:cNvSpPr>
              <p:nvPr/>
            </p:nvSpPr>
            <p:spPr>
              <a:xfrm>
                <a:off x="6035929" y="1767711"/>
                <a:ext cx="133747" cy="1241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96" name="Ovale 95"/>
              <p:cNvSpPr>
                <a:spLocks noChangeAspect="1"/>
              </p:cNvSpPr>
              <p:nvPr/>
            </p:nvSpPr>
            <p:spPr>
              <a:xfrm>
                <a:off x="6037162" y="1945863"/>
                <a:ext cx="133747" cy="12419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97" name="Ovale 96"/>
              <p:cNvSpPr>
                <a:spLocks noChangeAspect="1"/>
              </p:cNvSpPr>
              <p:nvPr/>
            </p:nvSpPr>
            <p:spPr>
              <a:xfrm>
                <a:off x="6035928" y="2154567"/>
                <a:ext cx="133747" cy="124195"/>
              </a:xfrm>
              <a:prstGeom prst="ellipse">
                <a:avLst/>
              </a:prstGeom>
              <a:solidFill>
                <a:srgbClr val="99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98" name="Ovale 97"/>
              <p:cNvSpPr>
                <a:spLocks noChangeAspect="1"/>
              </p:cNvSpPr>
              <p:nvPr/>
            </p:nvSpPr>
            <p:spPr>
              <a:xfrm>
                <a:off x="6031713" y="2322752"/>
                <a:ext cx="133747" cy="12419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0" name="Ovale 99"/>
              <p:cNvSpPr>
                <a:spLocks noChangeAspect="1"/>
              </p:cNvSpPr>
              <p:nvPr/>
            </p:nvSpPr>
            <p:spPr>
              <a:xfrm>
                <a:off x="6028308" y="2515047"/>
                <a:ext cx="133747" cy="12419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79" name="Rettangolo 78"/>
            <p:cNvSpPr/>
            <p:nvPr/>
          </p:nvSpPr>
          <p:spPr>
            <a:xfrm>
              <a:off x="11875" y="6488668"/>
              <a:ext cx="914400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</a:rPr>
                <a:t>  La stratificazione culturale del centro storico di Gaeta  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36781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0" y="-19049"/>
            <a:ext cx="9167654" cy="6877049"/>
            <a:chOff x="0" y="0"/>
            <a:chExt cx="9167654" cy="6877049"/>
          </a:xfrm>
        </p:grpSpPr>
        <p:grpSp>
          <p:nvGrpSpPr>
            <p:cNvPr id="25" name="Gruppo 24"/>
            <p:cNvGrpSpPr/>
            <p:nvPr/>
          </p:nvGrpSpPr>
          <p:grpSpPr>
            <a:xfrm>
              <a:off x="0" y="0"/>
              <a:ext cx="9167654" cy="6863373"/>
              <a:chOff x="0" y="0"/>
              <a:chExt cx="9167654" cy="6863373"/>
            </a:xfrm>
          </p:grpSpPr>
          <p:pic>
            <p:nvPicPr>
              <p:cNvPr id="8" name="Picture 2" descr="Risultati immagini per gaeta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302" b="19302"/>
              <a:stretch/>
            </p:blipFill>
            <p:spPr bwMode="auto">
              <a:xfrm>
                <a:off x="0" y="756000"/>
                <a:ext cx="9167654" cy="6107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6" name="Picture 2" descr="C:\Users\Giovanni\Desktop\2018_MAX\PPT_materiali\5_foto_panoramiche\2c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58" t="15063" r="-27407" b="-15063"/>
              <a:stretch/>
            </p:blipFill>
            <p:spPr bwMode="auto">
              <a:xfrm>
                <a:off x="0" y="0"/>
                <a:ext cx="9167654" cy="4989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uppo 23"/>
              <p:cNvGrpSpPr/>
              <p:nvPr/>
            </p:nvGrpSpPr>
            <p:grpSpPr>
              <a:xfrm>
                <a:off x="3744000" y="0"/>
                <a:ext cx="5399100" cy="4212000"/>
                <a:chOff x="3744000" y="0"/>
                <a:chExt cx="5399100" cy="421200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8666" r="18666"/>
                <a:stretch/>
              </p:blipFill>
              <p:spPr>
                <a:xfrm>
                  <a:off x="3744000" y="0"/>
                  <a:ext cx="5399100" cy="4212000"/>
                </a:xfrm>
                <a:prstGeom prst="rect">
                  <a:avLst/>
                </a:prstGeom>
              </p:spPr>
            </p:pic>
            <p:sp>
              <p:nvSpPr>
                <p:cNvPr id="23" name="Rettangolo 22"/>
                <p:cNvSpPr/>
                <p:nvPr/>
              </p:nvSpPr>
              <p:spPr>
                <a:xfrm>
                  <a:off x="4773738" y="0"/>
                  <a:ext cx="3170112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lgerian" panose="04020705040A02060702" pitchFamily="82" charset="0"/>
                    </a:rPr>
                    <a:t>PIANTA DI GAETA NEL 1860</a:t>
                  </a:r>
                  <a:endParaRPr lang="it-IT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lgerian" panose="04020705040A02060702" pitchFamily="82" charset="0"/>
                  </a:endParaRPr>
                </a:p>
              </p:txBody>
            </p:sp>
            <p:sp>
              <p:nvSpPr>
                <p:cNvPr id="28" name="Rettangolo 27"/>
                <p:cNvSpPr/>
                <p:nvPr/>
              </p:nvSpPr>
              <p:spPr>
                <a:xfrm>
                  <a:off x="8801100" y="47625"/>
                  <a:ext cx="342000" cy="8191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lgerian" panose="04020705040A02060702" pitchFamily="82" charset="0"/>
                  </a:endParaRPr>
                </a:p>
              </p:txBody>
            </p:sp>
          </p:grpSp>
          <p:cxnSp>
            <p:nvCxnSpPr>
              <p:cNvPr id="17" name="Connettore 2 16"/>
              <p:cNvCxnSpPr/>
              <p:nvPr/>
            </p:nvCxnSpPr>
            <p:spPr>
              <a:xfrm flipH="1" flipV="1">
                <a:off x="4583827" y="2305050"/>
                <a:ext cx="798923" cy="266282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ttore 2 5"/>
              <p:cNvCxnSpPr/>
              <p:nvPr/>
            </p:nvCxnSpPr>
            <p:spPr>
              <a:xfrm flipH="1">
                <a:off x="5600700" y="3790950"/>
                <a:ext cx="590550" cy="66675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ttangolo 39"/>
            <p:cNvSpPr/>
            <p:nvPr/>
          </p:nvSpPr>
          <p:spPr>
            <a:xfrm>
              <a:off x="11875" y="6507717"/>
              <a:ext cx="914400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</a:rPr>
                <a:t>  Un centro fortificato in posizione strategica per il controllo dell’Italia meridionale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6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-1" y="3903"/>
            <a:ext cx="11307213" cy="6793663"/>
            <a:chOff x="-1" y="3903"/>
            <a:chExt cx="11307213" cy="6793663"/>
          </a:xfrm>
        </p:grpSpPr>
        <p:grpSp>
          <p:nvGrpSpPr>
            <p:cNvPr id="18" name="Gruppo 17"/>
            <p:cNvGrpSpPr/>
            <p:nvPr/>
          </p:nvGrpSpPr>
          <p:grpSpPr>
            <a:xfrm>
              <a:off x="-1" y="3903"/>
              <a:ext cx="11307213" cy="6793663"/>
              <a:chOff x="-1" y="3903"/>
              <a:chExt cx="11307213" cy="6793663"/>
            </a:xfrm>
          </p:grpSpPr>
          <p:grpSp>
            <p:nvGrpSpPr>
              <p:cNvPr id="17" name="Gruppo 16"/>
              <p:cNvGrpSpPr/>
              <p:nvPr/>
            </p:nvGrpSpPr>
            <p:grpSpPr>
              <a:xfrm>
                <a:off x="-1" y="3903"/>
                <a:ext cx="11307213" cy="6544101"/>
                <a:chOff x="-1" y="3903"/>
                <a:chExt cx="11307213" cy="6544101"/>
              </a:xfrm>
            </p:grpSpPr>
            <p:pic>
              <p:nvPicPr>
                <p:cNvPr id="4" name="Picture 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8996" r="-18996"/>
                <a:stretch/>
              </p:blipFill>
              <p:spPr>
                <a:xfrm>
                  <a:off x="-1" y="3903"/>
                  <a:ext cx="11307213" cy="6544101"/>
                </a:xfrm>
                <a:prstGeom prst="rect">
                  <a:avLst/>
                </a:prstGeom>
                <a:ln>
                  <a:noFill/>
                </a:ln>
              </p:spPr>
            </p:pic>
            <p:graphicFrame>
              <p:nvGraphicFramePr>
                <p:cNvPr id="12" name="Grafico 1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441073608"/>
                    </p:ext>
                  </p:extLst>
                </p:nvPr>
              </p:nvGraphicFramePr>
              <p:xfrm>
                <a:off x="5391152" y="3903"/>
                <a:ext cx="3752850" cy="134778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3" name="CasellaDiTesto 12"/>
                <p:cNvSpPr txBox="1"/>
                <p:nvPr/>
              </p:nvSpPr>
              <p:spPr>
                <a:xfrm>
                  <a:off x="6083193" y="527128"/>
                  <a:ext cx="5956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/>
                    <a:t>%</a:t>
                  </a:r>
                  <a:endParaRPr lang="it-IT" sz="1100" dirty="0"/>
                </a:p>
              </p:txBody>
            </p:sp>
            <p:sp>
              <p:nvSpPr>
                <p:cNvPr id="15" name="CasellaDiTesto 14"/>
                <p:cNvSpPr txBox="1"/>
                <p:nvPr/>
              </p:nvSpPr>
              <p:spPr>
                <a:xfrm>
                  <a:off x="7065621" y="235920"/>
                  <a:ext cx="5956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/>
                    <a:t>%</a:t>
                  </a:r>
                  <a:endParaRPr lang="it-IT" sz="1100" dirty="0"/>
                </a:p>
              </p:txBody>
            </p:sp>
            <p:sp>
              <p:nvSpPr>
                <p:cNvPr id="16" name="CasellaDiTesto 15"/>
                <p:cNvSpPr txBox="1"/>
                <p:nvPr/>
              </p:nvSpPr>
              <p:spPr>
                <a:xfrm>
                  <a:off x="7352224" y="551563"/>
                  <a:ext cx="5956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/>
                    <a:t>%</a:t>
                  </a:r>
                  <a:endParaRPr lang="it-IT" sz="1100" dirty="0"/>
                </a:p>
              </p:txBody>
            </p:sp>
          </p:grpSp>
          <p:sp>
            <p:nvSpPr>
              <p:cNvPr id="5" name="Rettangolo 4"/>
              <p:cNvSpPr/>
              <p:nvPr/>
            </p:nvSpPr>
            <p:spPr>
              <a:xfrm>
                <a:off x="0" y="6366679"/>
                <a:ext cx="9144002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it-IT" sz="2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Gaeta – Il centro storico e l’espansione del tessuto insediativo</a:t>
                </a:r>
                <a:r>
                  <a:rPr lang="it-IT" dirty="0" smtClean="0"/>
                  <a:t> </a:t>
                </a:r>
                <a:endParaRPr lang="it-IT" dirty="0"/>
              </a:p>
            </p:txBody>
          </p:sp>
        </p:grpSp>
        <p:sp>
          <p:nvSpPr>
            <p:cNvPr id="6" name="Rettangolo arrotondato 5"/>
            <p:cNvSpPr/>
            <p:nvPr/>
          </p:nvSpPr>
          <p:spPr>
            <a:xfrm>
              <a:off x="6728347" y="3521367"/>
              <a:ext cx="2088108" cy="49082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Centro storico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0" y="4604332"/>
              <a:ext cx="2934269" cy="49082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Espansione insediativa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per seconde residenze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ttangolo arrotondato 18"/>
          <p:cNvSpPr/>
          <p:nvPr/>
        </p:nvSpPr>
        <p:spPr>
          <a:xfrm>
            <a:off x="4069360" y="1548582"/>
            <a:ext cx="2934269" cy="4908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Quartiere residenziale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prima metà ‘900 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3905573" y="2231755"/>
            <a:ext cx="898903" cy="57343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1162373" y="3521367"/>
            <a:ext cx="526942" cy="92664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916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Criticità del settore turistico</a:t>
            </a:r>
          </a:p>
          <a:p>
            <a:pPr algn="ctr">
              <a:spcBef>
                <a:spcPts val="600"/>
              </a:spcBef>
            </a:pPr>
            <a:r>
              <a:rPr lang="it-IT" b="1" i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nalisi diacronica – analisi comparativa</a:t>
            </a:r>
          </a:p>
          <a:p>
            <a:pPr algn="ctr">
              <a:spcBef>
                <a:spcPts val="600"/>
              </a:spcBef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it-IT" sz="1400" dirty="0"/>
          </a:p>
        </p:txBody>
      </p:sp>
      <p:sp>
        <p:nvSpPr>
          <p:cNvPr id="8" name="Freccia a destra 7"/>
          <p:cNvSpPr/>
          <p:nvPr/>
        </p:nvSpPr>
        <p:spPr>
          <a:xfrm rot="18937624" flipH="1" flipV="1">
            <a:off x="8606191" y="1507190"/>
            <a:ext cx="312194" cy="196348"/>
          </a:xfrm>
          <a:prstGeom prst="rightArrow">
            <a:avLst>
              <a:gd name="adj1" fmla="val 50000"/>
              <a:gd name="adj2" fmla="val 538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 rot="18937624" flipH="1" flipV="1">
            <a:off x="7348577" y="4857719"/>
            <a:ext cx="312194" cy="196348"/>
          </a:xfrm>
          <a:prstGeom prst="rightArrow">
            <a:avLst>
              <a:gd name="adj1" fmla="val 50000"/>
              <a:gd name="adj2" fmla="val 538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29270"/>
              </p:ext>
            </p:extLst>
          </p:nvPr>
        </p:nvGraphicFramePr>
        <p:xfrm>
          <a:off x="47626" y="3859078"/>
          <a:ext cx="4476988" cy="1096816"/>
        </p:xfrm>
        <a:graphic>
          <a:graphicData uri="http://schemas.openxmlformats.org/drawingml/2006/table">
            <a:tbl>
              <a:tblPr firstRow="1" firstCol="1" bandRow="1"/>
              <a:tblGrid>
                <a:gridCol w="1268057"/>
                <a:gridCol w="775800"/>
                <a:gridCol w="876037"/>
                <a:gridCol w="876037"/>
                <a:gridCol w="681057"/>
              </a:tblGrid>
              <a:tr h="29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Gaeta </a:t>
                      </a: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Sperlonga</a:t>
                      </a: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Terracina</a:t>
                      </a: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Fondi</a:t>
                      </a: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8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Arrivi</a:t>
                      </a:r>
                      <a:endParaRPr lang="it-IT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58.517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62.748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59.704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111.035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8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Presenze</a:t>
                      </a:r>
                      <a:endParaRPr lang="it-IT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149.464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258.075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295.203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610.016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8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Permanenza media</a:t>
                      </a:r>
                      <a:endParaRPr lang="it-IT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47625" y="5040414"/>
            <a:ext cx="429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Movimento turistico in alcuni comuni della </a:t>
            </a:r>
          </a:p>
          <a:p>
            <a:r>
              <a:rPr lang="it-IT" sz="1200" b="1" dirty="0" smtClean="0">
                <a:solidFill>
                  <a:srgbClr val="002060"/>
                </a:solidFill>
              </a:rPr>
              <a:t>«Riviera d’Ulisse nel 2016 (dati </a:t>
            </a:r>
            <a:r>
              <a:rPr lang="it-IT" sz="1200" b="1" dirty="0" err="1" smtClean="0">
                <a:solidFill>
                  <a:srgbClr val="002060"/>
                </a:solidFill>
              </a:rPr>
              <a:t>Enit</a:t>
            </a:r>
            <a:r>
              <a:rPr lang="it-IT" sz="1200" b="1" dirty="0" smtClean="0">
                <a:solidFill>
                  <a:srgbClr val="002060"/>
                </a:solidFill>
              </a:rPr>
              <a:t> e Regione Lazio)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857008" y="5403266"/>
            <a:ext cx="890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61435" y="6208783"/>
            <a:ext cx="429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La «Riviera d’Ulisse – Il sistema ricettivo al 2017 nei comuni con centri litoranei (dati Istat)</a:t>
            </a:r>
            <a:endParaRPr lang="it-IT" sz="1200" b="1" dirty="0">
              <a:solidFill>
                <a:srgbClr val="00206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0" y="-1924487"/>
            <a:ext cx="9149203" cy="8268805"/>
            <a:chOff x="0" y="-1924487"/>
            <a:chExt cx="9149203" cy="8268805"/>
          </a:xfrm>
        </p:grpSpPr>
        <p:pic>
          <p:nvPicPr>
            <p:cNvPr id="1026" name="Picture 2" descr="C:\Users\Giovanni\Desktop\2018_MAX\PPT_materiali\2_grafici_articolo\arrivi_presenze_ita_st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0249" b="50249"/>
            <a:stretch/>
          </p:blipFill>
          <p:spPr bwMode="auto">
            <a:xfrm>
              <a:off x="0" y="-1924487"/>
              <a:ext cx="4524375" cy="5453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ccia a destra 3"/>
            <p:cNvSpPr/>
            <p:nvPr/>
          </p:nvSpPr>
          <p:spPr>
            <a:xfrm rot="18937624" flipH="1" flipV="1">
              <a:off x="4184356" y="2184557"/>
              <a:ext cx="312194" cy="196348"/>
            </a:xfrm>
            <a:prstGeom prst="rightArrow">
              <a:avLst>
                <a:gd name="adj1" fmla="val 50000"/>
                <a:gd name="adj2" fmla="val 538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2" name="Picture 2" descr="C:\Users\Giovanni\Desktop\2018_MAX\PPT_materiali\2_grafici_articolo\arrivi_presenze_ita_st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71" b="-50071"/>
            <a:stretch/>
          </p:blipFill>
          <p:spPr bwMode="auto">
            <a:xfrm>
              <a:off x="4551242" y="802217"/>
              <a:ext cx="4597961" cy="554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Freccia a destra 33"/>
            <p:cNvSpPr/>
            <p:nvPr/>
          </p:nvSpPr>
          <p:spPr>
            <a:xfrm rot="18937624" flipH="1" flipV="1">
              <a:off x="8735361" y="1553685"/>
              <a:ext cx="312194" cy="196348"/>
            </a:xfrm>
            <a:prstGeom prst="rightArrow">
              <a:avLst>
                <a:gd name="adj1" fmla="val 50000"/>
                <a:gd name="adj2" fmla="val 538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4633427" y="3573268"/>
            <a:ext cx="4433593" cy="3137498"/>
            <a:chOff x="4633427" y="3573268"/>
            <a:chExt cx="4433593" cy="3137498"/>
          </a:xfrm>
        </p:grpSpPr>
        <p:pic>
          <p:nvPicPr>
            <p:cNvPr id="1029" name="Picture 5" descr="C:\Users\Giovanni\Desktop\2018_MAX\PPT_materiali\4_Riviera_Ulisse_Cartogrammi Gaeta\Incidenza alberghi_2012\Incidenza_alberghi_201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427" y="3573268"/>
              <a:ext cx="4433593" cy="3137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Giovanni\Desktop\2018_MAX\PPT_materiali\4_Riviera_Ulisse_Cartogrammi Gaeta\Incidenza alberghi_2012\legend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427" y="5417811"/>
              <a:ext cx="1224932" cy="1244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4857008" y="5424388"/>
              <a:ext cx="776869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600" b="1" dirty="0" smtClean="0">
                  <a:solidFill>
                    <a:srgbClr val="002060"/>
                  </a:solidFill>
                </a:rPr>
                <a:t>50-75</a:t>
              </a:r>
            </a:p>
            <a:p>
              <a:endParaRPr lang="it-IT" sz="100" b="1" dirty="0" smtClean="0">
                <a:solidFill>
                  <a:srgbClr val="002060"/>
                </a:solidFill>
              </a:endParaRPr>
            </a:p>
            <a:p>
              <a:r>
                <a:rPr lang="it-IT" sz="600" b="1" dirty="0" smtClean="0">
                  <a:solidFill>
                    <a:srgbClr val="002060"/>
                  </a:solidFill>
                </a:rPr>
                <a:t>76-95</a:t>
              </a:r>
            </a:p>
            <a:p>
              <a:endParaRPr lang="it-IT" sz="100" b="1" dirty="0" smtClean="0">
                <a:solidFill>
                  <a:srgbClr val="002060"/>
                </a:solidFill>
              </a:endParaRPr>
            </a:p>
            <a:p>
              <a:r>
                <a:rPr lang="it-IT" sz="600" b="1" dirty="0" smtClean="0">
                  <a:solidFill>
                    <a:srgbClr val="002060"/>
                  </a:solidFill>
                </a:rPr>
                <a:t>96-115</a:t>
              </a:r>
            </a:p>
            <a:p>
              <a:endParaRPr lang="it-IT" sz="100" b="1" dirty="0" smtClean="0">
                <a:solidFill>
                  <a:srgbClr val="002060"/>
                </a:solidFill>
              </a:endParaRPr>
            </a:p>
            <a:p>
              <a:endParaRPr lang="it-IT" sz="100" b="1" dirty="0" smtClean="0">
                <a:solidFill>
                  <a:srgbClr val="002060"/>
                </a:solidFill>
              </a:endParaRPr>
            </a:p>
            <a:p>
              <a:r>
                <a:rPr lang="it-IT" sz="600" b="1" dirty="0" smtClean="0">
                  <a:solidFill>
                    <a:srgbClr val="002060"/>
                  </a:solidFill>
                </a:rPr>
                <a:t>115-130</a:t>
              </a:r>
            </a:p>
            <a:p>
              <a:r>
                <a:rPr lang="it-IT" sz="600" b="1" dirty="0" smtClean="0">
                  <a:solidFill>
                    <a:srgbClr val="002060"/>
                  </a:solidFill>
                </a:rPr>
                <a:t>130-150</a:t>
              </a:r>
              <a:endParaRPr lang="it-IT" sz="11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36407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34809" y="0"/>
            <a:ext cx="8845784" cy="6840078"/>
            <a:chOff x="134809" y="0"/>
            <a:chExt cx="8845784" cy="6840078"/>
          </a:xfrm>
        </p:grpSpPr>
        <p:pic>
          <p:nvPicPr>
            <p:cNvPr id="1026" name="Picture 2" descr="C:\Users\Giovanni\Desktop\2018_MAX\PPT_materiali\2_grafici_articolo\strutture_ricetti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09" y="0"/>
              <a:ext cx="5575526" cy="684007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ccia a destra 8"/>
            <p:cNvSpPr/>
            <p:nvPr/>
          </p:nvSpPr>
          <p:spPr>
            <a:xfrm rot="18937624" flipH="1" flipV="1">
              <a:off x="3535428" y="2046196"/>
              <a:ext cx="312194" cy="196348"/>
            </a:xfrm>
            <a:prstGeom prst="rightArrow">
              <a:avLst>
                <a:gd name="adj1" fmla="val 50000"/>
                <a:gd name="adj2" fmla="val 538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Parentesi graffa chiusa 11"/>
            <p:cNvSpPr/>
            <p:nvPr/>
          </p:nvSpPr>
          <p:spPr>
            <a:xfrm>
              <a:off x="5102941" y="4173793"/>
              <a:ext cx="766916" cy="1519084"/>
            </a:xfrm>
            <a:prstGeom prst="rightBrace">
              <a:avLst>
                <a:gd name="adj1" fmla="val 49519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869857" y="3163620"/>
              <a:ext cx="3097162" cy="353943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400" b="1" dirty="0" smtClean="0">
                  <a:solidFill>
                    <a:srgbClr val="002060"/>
                  </a:solidFill>
                </a:rPr>
                <a:t>Recupero del patrimonio edilizio nel centro storico</a:t>
              </a:r>
            </a:p>
            <a:p>
              <a:pPr marL="285750" indent="-285750">
                <a:buFontTx/>
                <a:buChar char="-"/>
              </a:pPr>
              <a:endParaRPr lang="it-IT" sz="1400" b="1" dirty="0">
                <a:solidFill>
                  <a:srgbClr val="002060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it-IT" sz="1400" b="1" dirty="0" smtClean="0">
                  <a:solidFill>
                    <a:srgbClr val="002060"/>
                  </a:solidFill>
                </a:rPr>
                <a:t>Contatto diretto con comunità locale e contesto territoriale </a:t>
              </a:r>
            </a:p>
            <a:p>
              <a:pPr marL="285750" indent="-285750">
                <a:buFontTx/>
                <a:buChar char="-"/>
              </a:pPr>
              <a:endParaRPr lang="it-IT" sz="1400" b="1" dirty="0">
                <a:solidFill>
                  <a:srgbClr val="002060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it-IT" sz="1400" b="1" dirty="0" smtClean="0">
                  <a:solidFill>
                    <a:srgbClr val="002060"/>
                  </a:solidFill>
                </a:rPr>
                <a:t>Incremento </a:t>
              </a:r>
              <a:r>
                <a:rPr lang="it-IT" sz="1400" b="1" dirty="0">
                  <a:solidFill>
                    <a:srgbClr val="002060"/>
                  </a:solidFill>
                </a:rPr>
                <a:t>dell’offerta </a:t>
              </a:r>
              <a:r>
                <a:rPr lang="it-IT" sz="1400" b="1" dirty="0" smtClean="0">
                  <a:solidFill>
                    <a:srgbClr val="002060"/>
                  </a:solidFill>
                </a:rPr>
                <a:t>ricettiva nel </a:t>
              </a:r>
              <a:r>
                <a:rPr lang="it-IT" sz="1400" b="1" dirty="0">
                  <a:solidFill>
                    <a:srgbClr val="002060"/>
                  </a:solidFill>
                </a:rPr>
                <a:t>comune di Gaeta</a:t>
              </a:r>
            </a:p>
            <a:p>
              <a:pPr marL="285750" indent="-285750">
                <a:buFontTx/>
                <a:buChar char="-"/>
              </a:pPr>
              <a:endParaRPr lang="it-IT" sz="1400" b="1" dirty="0">
                <a:solidFill>
                  <a:srgbClr val="002060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it-IT" sz="1400" b="1" dirty="0" smtClean="0">
                  <a:solidFill>
                    <a:srgbClr val="002060"/>
                  </a:solidFill>
                </a:rPr>
                <a:t>Localizzazione competitiva per una  destagionalizzazione</a:t>
              </a:r>
            </a:p>
            <a:p>
              <a:r>
                <a:rPr lang="it-IT" sz="1400" b="1" dirty="0">
                  <a:solidFill>
                    <a:srgbClr val="002060"/>
                  </a:solidFill>
                </a:rPr>
                <a:t> </a:t>
              </a:r>
              <a:r>
                <a:rPr lang="it-IT" sz="1400" b="1" dirty="0" smtClean="0">
                  <a:solidFill>
                    <a:srgbClr val="002060"/>
                  </a:solidFill>
                </a:rPr>
                <a:t>     del fenomeno turistico</a:t>
              </a:r>
            </a:p>
            <a:p>
              <a:endParaRPr lang="it-IT" sz="1400" b="1" dirty="0">
                <a:solidFill>
                  <a:srgbClr val="002060"/>
                </a:solidFill>
              </a:endParaRPr>
            </a:p>
            <a:p>
              <a:r>
                <a:rPr lang="it-IT" sz="1400" b="1" dirty="0" smtClean="0">
                  <a:solidFill>
                    <a:srgbClr val="002060"/>
                  </a:solidFill>
                </a:rPr>
                <a:t>-   Processo di valorizzazione del  </a:t>
              </a:r>
            </a:p>
            <a:p>
              <a:r>
                <a:rPr lang="it-IT" sz="1400" b="1" dirty="0" smtClean="0">
                  <a:solidFill>
                    <a:srgbClr val="002060"/>
                  </a:solidFill>
                </a:rPr>
                <a:t>    centro storico e del patrimonio   </a:t>
              </a:r>
            </a:p>
            <a:p>
              <a:r>
                <a:rPr lang="it-IT" sz="1400" b="1" dirty="0" smtClean="0">
                  <a:solidFill>
                    <a:srgbClr val="002060"/>
                  </a:solidFill>
                </a:rPr>
                <a:t>    culturale         </a:t>
              </a:r>
              <a:endParaRPr lang="it-IT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869857" y="333059"/>
              <a:ext cx="3097162" cy="2246769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sz="1400" b="1" dirty="0" smtClean="0">
                <a:solidFill>
                  <a:srgbClr val="002060"/>
                </a:solidFill>
              </a:endParaRPr>
            </a:p>
            <a:p>
              <a:r>
                <a:rPr lang="it-IT" sz="1400" b="1" dirty="0" smtClean="0">
                  <a:solidFill>
                    <a:srgbClr val="002060"/>
                  </a:solidFill>
                </a:rPr>
                <a:t>Capacità ricettiva delle strutture alberghiere ed extra-alberghiere</a:t>
              </a:r>
              <a:endParaRPr lang="it-IT" sz="1400" b="1" dirty="0">
                <a:solidFill>
                  <a:srgbClr val="002060"/>
                </a:solidFill>
              </a:endParaRPr>
            </a:p>
            <a:p>
              <a:r>
                <a:rPr lang="it-IT" sz="1400" b="1" dirty="0" smtClean="0">
                  <a:solidFill>
                    <a:srgbClr val="002060"/>
                  </a:solidFill>
                </a:rPr>
                <a:t>      2008    n. posti letto 1.492</a:t>
              </a:r>
            </a:p>
            <a:p>
              <a:r>
                <a:rPr lang="it-IT" sz="1400" b="1" dirty="0" smtClean="0">
                  <a:solidFill>
                    <a:srgbClr val="002060"/>
                  </a:solidFill>
                </a:rPr>
                <a:t>      2017    </a:t>
              </a:r>
              <a:r>
                <a:rPr lang="it-IT" sz="1400" b="1" dirty="0">
                  <a:solidFill>
                    <a:srgbClr val="002060"/>
                  </a:solidFill>
                </a:rPr>
                <a:t>n. posti letto </a:t>
              </a:r>
              <a:r>
                <a:rPr lang="it-IT" sz="1400" b="1" dirty="0" smtClean="0">
                  <a:solidFill>
                    <a:srgbClr val="002060"/>
                  </a:solidFill>
                </a:rPr>
                <a:t>1.576</a:t>
              </a:r>
            </a:p>
            <a:p>
              <a:endParaRPr lang="it-IT" sz="1400" b="1" dirty="0" smtClean="0">
                <a:solidFill>
                  <a:srgbClr val="002060"/>
                </a:solidFill>
              </a:endParaRPr>
            </a:p>
            <a:p>
              <a:r>
                <a:rPr lang="it-IT" sz="1400" b="1" dirty="0">
                  <a:solidFill>
                    <a:srgbClr val="002060"/>
                  </a:solidFill>
                </a:rPr>
                <a:t>S</a:t>
              </a:r>
              <a:r>
                <a:rPr lang="it-IT" sz="1400" b="1" dirty="0" smtClean="0">
                  <a:solidFill>
                    <a:srgbClr val="002060"/>
                  </a:solidFill>
                </a:rPr>
                <a:t>trutture extra-alberghiere </a:t>
              </a:r>
            </a:p>
            <a:p>
              <a:r>
                <a:rPr lang="it-IT" sz="1400" b="1" dirty="0" smtClean="0">
                  <a:solidFill>
                    <a:srgbClr val="002060"/>
                  </a:solidFill>
                </a:rPr>
                <a:t>     13,9 % presenze sul totale</a:t>
              </a:r>
            </a:p>
            <a:p>
              <a:r>
                <a:rPr lang="it-IT" sz="1400" b="1" dirty="0">
                  <a:solidFill>
                    <a:srgbClr val="002060"/>
                  </a:solidFill>
                </a:rPr>
                <a:t> </a:t>
              </a:r>
              <a:r>
                <a:rPr lang="it-IT" sz="1400" b="1" dirty="0" smtClean="0">
                  <a:solidFill>
                    <a:srgbClr val="002060"/>
                  </a:solidFill>
                </a:rPr>
                <a:t>      8,5 % </a:t>
              </a:r>
              <a:r>
                <a:rPr lang="it-IT" sz="1400" b="1" dirty="0">
                  <a:solidFill>
                    <a:srgbClr val="002060"/>
                  </a:solidFill>
                </a:rPr>
                <a:t> </a:t>
              </a:r>
              <a:r>
                <a:rPr lang="it-IT" sz="1400" b="1" dirty="0" smtClean="0">
                  <a:solidFill>
                    <a:srgbClr val="002060"/>
                  </a:solidFill>
                </a:rPr>
                <a:t>posti letto sul totale</a:t>
              </a:r>
            </a:p>
            <a:p>
              <a:r>
                <a:rPr lang="it-IT" sz="1400" b="1" dirty="0">
                  <a:solidFill>
                    <a:srgbClr val="002060"/>
                  </a:solidFill>
                </a:rPr>
                <a:t> </a:t>
              </a:r>
              <a:r>
                <a:rPr lang="it-IT" sz="1400" b="1" dirty="0" smtClean="0">
                  <a:solidFill>
                    <a:srgbClr val="002060"/>
                  </a:solidFill>
                </a:rPr>
                <a:t>    </a:t>
              </a:r>
              <a:endParaRPr lang="it-IT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1" name="Parentesi graffa chiusa 20"/>
            <p:cNvSpPr/>
            <p:nvPr/>
          </p:nvSpPr>
          <p:spPr>
            <a:xfrm>
              <a:off x="5102941" y="804624"/>
              <a:ext cx="766916" cy="1519084"/>
            </a:xfrm>
            <a:prstGeom prst="rightBrace">
              <a:avLst>
                <a:gd name="adj1" fmla="val 49519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5869857" y="0"/>
              <a:ext cx="311073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</a:rPr>
                <a:t>Scarsa capacità ricettiva</a:t>
              </a:r>
              <a:endParaRPr lang="it-IT" sz="1200" dirty="0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5863070" y="2813953"/>
              <a:ext cx="311073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</a:rPr>
                <a:t>Segnali di cambiamento</a:t>
              </a:r>
              <a:endParaRPr lang="it-I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468974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-9337940" y="-495300"/>
            <a:ext cx="22183785" cy="7353300"/>
            <a:chOff x="-9363135" y="-495300"/>
            <a:chExt cx="22183785" cy="73533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52" y="1996806"/>
              <a:ext cx="5471653" cy="106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" r="-3934"/>
            <a:stretch/>
          </p:blipFill>
          <p:spPr bwMode="auto">
            <a:xfrm>
              <a:off x="-2" y="916015"/>
              <a:ext cx="6400801" cy="1080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8" r="-28698"/>
            <a:stretch/>
          </p:blipFill>
          <p:spPr bwMode="auto">
            <a:xfrm>
              <a:off x="0" y="0"/>
              <a:ext cx="1282065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52" y="2838765"/>
              <a:ext cx="5176684" cy="1164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3086" t="-48808" r="73970" b="48808"/>
            <a:stretch/>
          </p:blipFill>
          <p:spPr bwMode="auto">
            <a:xfrm>
              <a:off x="-9363135" y="-495300"/>
              <a:ext cx="12708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53" r="-24853"/>
            <a:stretch/>
          </p:blipFill>
          <p:spPr bwMode="auto">
            <a:xfrm>
              <a:off x="-36000" y="2018702"/>
              <a:ext cx="8763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r="-28176"/>
            <a:stretch/>
          </p:blipFill>
          <p:spPr bwMode="auto">
            <a:xfrm>
              <a:off x="0" y="2869964"/>
              <a:ext cx="864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C:\Users\Giovanni\Desktop\2018_MAX\PPT_materiali\2_grafici_articolo\google_motivazioni_strutture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000" y="3642516"/>
              <a:ext cx="5787871" cy="3215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6410325" y="1456410"/>
              <a:ext cx="2379714" cy="32534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6563032" y="1605808"/>
              <a:ext cx="222700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Questionario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s</a:t>
              </a:r>
              <a:r>
                <a:rPr lang="it-IT" dirty="0" smtClean="0">
                  <a:solidFill>
                    <a:srgbClr val="FF0000"/>
                  </a:solidFill>
                </a:rPr>
                <a:t>ottoposto ai </a:t>
              </a:r>
            </a:p>
            <a:p>
              <a:r>
                <a:rPr lang="it-IT" dirty="0" smtClean="0">
                  <a:solidFill>
                    <a:srgbClr val="FF0000"/>
                  </a:solidFill>
                </a:rPr>
                <a:t>38 gestori </a:t>
              </a:r>
            </a:p>
            <a:p>
              <a:r>
                <a:rPr lang="it-IT" dirty="0" smtClean="0">
                  <a:solidFill>
                    <a:srgbClr val="FF0000"/>
                  </a:solidFill>
                </a:rPr>
                <a:t>di attività ricettive presenti </a:t>
              </a:r>
            </a:p>
            <a:p>
              <a:r>
                <a:rPr lang="it-IT" dirty="0" smtClean="0">
                  <a:solidFill>
                    <a:srgbClr val="FF0000"/>
                  </a:solidFill>
                </a:rPr>
                <a:t>nel centro storico </a:t>
              </a:r>
            </a:p>
            <a:p>
              <a:r>
                <a:rPr lang="it-IT" dirty="0" smtClean="0">
                  <a:solidFill>
                    <a:srgbClr val="FF0000"/>
                  </a:solidFill>
                </a:rPr>
                <a:t>di Gaeta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Freccia a destra 12"/>
          <p:cNvSpPr/>
          <p:nvPr/>
        </p:nvSpPr>
        <p:spPr>
          <a:xfrm rot="18937624" flipH="1" flipV="1">
            <a:off x="2278064" y="4432350"/>
            <a:ext cx="312194" cy="196348"/>
          </a:xfrm>
          <a:prstGeom prst="rightArrow">
            <a:avLst>
              <a:gd name="adj1" fmla="val 50000"/>
              <a:gd name="adj2" fmla="val 538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a destra 14"/>
          <p:cNvSpPr/>
          <p:nvPr/>
        </p:nvSpPr>
        <p:spPr>
          <a:xfrm rot="18937624" flipH="1" flipV="1">
            <a:off x="5554598" y="4611688"/>
            <a:ext cx="312194" cy="196348"/>
          </a:xfrm>
          <a:prstGeom prst="rightArrow">
            <a:avLst>
              <a:gd name="adj1" fmla="val 50000"/>
              <a:gd name="adj2" fmla="val 538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569185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71449" y="160574"/>
            <a:ext cx="8893277" cy="6708726"/>
            <a:chOff x="0" y="149274"/>
            <a:chExt cx="8893277" cy="6708726"/>
          </a:xfrm>
        </p:grpSpPr>
        <p:grpSp>
          <p:nvGrpSpPr>
            <p:cNvPr id="4" name="Gruppo 3"/>
            <p:cNvGrpSpPr/>
            <p:nvPr/>
          </p:nvGrpSpPr>
          <p:grpSpPr>
            <a:xfrm>
              <a:off x="171449" y="149274"/>
              <a:ext cx="6057899" cy="1116938"/>
              <a:chOff x="0" y="3851119"/>
              <a:chExt cx="6057899" cy="1116938"/>
            </a:xfrm>
          </p:grpSpPr>
          <p:pic>
            <p:nvPicPr>
              <p:cNvPr id="5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99" y="3851119"/>
                <a:ext cx="5715000" cy="1116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81" r="-27081"/>
              <a:stretch/>
            </p:blipFill>
            <p:spPr bwMode="auto">
              <a:xfrm>
                <a:off x="0" y="3851119"/>
                <a:ext cx="866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C:\Users\Giovanni\Desktop\2018_MAX\PPT_materiali\2_grafici_articolo\centro_storic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4837"/>
              <a:ext cx="6592530" cy="569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784257" y="1589377"/>
              <a:ext cx="210901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«Lungomare»</a:t>
              </a:r>
            </a:p>
            <a:p>
              <a:r>
                <a:rPr lang="it-IT" dirty="0" smtClean="0">
                  <a:solidFill>
                    <a:srgbClr val="FF0000"/>
                  </a:solidFill>
                </a:rPr>
                <a:t>1° itinerario </a:t>
              </a:r>
              <a:r>
                <a:rPr lang="it-IT" dirty="0" err="1" smtClean="0">
                  <a:solidFill>
                    <a:srgbClr val="FF0000"/>
                  </a:solidFill>
                </a:rPr>
                <a:t>App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784257" y="4543971"/>
              <a:ext cx="2109020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«Parte sommitale»</a:t>
              </a:r>
            </a:p>
            <a:p>
              <a:r>
                <a:rPr lang="it-IT" dirty="0" smtClean="0">
                  <a:solidFill>
                    <a:srgbClr val="FF0000"/>
                  </a:solidFill>
                </a:rPr>
                <a:t>2° itinerario </a:t>
              </a:r>
              <a:r>
                <a:rPr lang="it-IT" dirty="0" err="1" smtClean="0">
                  <a:solidFill>
                    <a:srgbClr val="FF0000"/>
                  </a:solidFill>
                </a:rPr>
                <a:t>App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784258" y="5331852"/>
              <a:ext cx="2109019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«Salite e calate»</a:t>
              </a:r>
            </a:p>
            <a:p>
              <a:r>
                <a:rPr lang="it-IT" dirty="0">
                  <a:solidFill>
                    <a:srgbClr val="FF0000"/>
                  </a:solidFill>
                </a:rPr>
                <a:t>3</a:t>
              </a:r>
              <a:r>
                <a:rPr lang="it-IT" smtClean="0">
                  <a:solidFill>
                    <a:srgbClr val="FF0000"/>
                  </a:solidFill>
                </a:rPr>
                <a:t>° </a:t>
              </a:r>
              <a:r>
                <a:rPr lang="it-IT" dirty="0" smtClean="0">
                  <a:solidFill>
                    <a:srgbClr val="FF0000"/>
                  </a:solidFill>
                </a:rPr>
                <a:t>itinerario </a:t>
              </a:r>
              <a:r>
                <a:rPr lang="it-IT" dirty="0" err="1" smtClean="0">
                  <a:solidFill>
                    <a:srgbClr val="FF0000"/>
                  </a:solidFill>
                </a:rPr>
                <a:t>App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Freccia a destra 10"/>
          <p:cNvSpPr/>
          <p:nvPr/>
        </p:nvSpPr>
        <p:spPr>
          <a:xfrm rot="18937624" flipH="1" flipV="1">
            <a:off x="1410159" y="4600925"/>
            <a:ext cx="312194" cy="196348"/>
          </a:xfrm>
          <a:prstGeom prst="rightArrow">
            <a:avLst>
              <a:gd name="adj1" fmla="val 50000"/>
              <a:gd name="adj2" fmla="val 538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 rot="18937624" flipH="1" flipV="1">
            <a:off x="5842675" y="4764519"/>
            <a:ext cx="312194" cy="196348"/>
          </a:xfrm>
          <a:prstGeom prst="rightArrow">
            <a:avLst>
              <a:gd name="adj1" fmla="val 50000"/>
              <a:gd name="adj2" fmla="val 538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a destra 14"/>
          <p:cNvSpPr/>
          <p:nvPr/>
        </p:nvSpPr>
        <p:spPr>
          <a:xfrm rot="18937624" flipH="1" flipV="1">
            <a:off x="3024433" y="1825669"/>
            <a:ext cx="312194" cy="196348"/>
          </a:xfrm>
          <a:prstGeom prst="rightArrow">
            <a:avLst>
              <a:gd name="adj1" fmla="val 50000"/>
              <a:gd name="adj2" fmla="val 538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842530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1750</TotalTime>
  <Words>433</Words>
  <Application>Microsoft Office PowerPoint</Application>
  <PresentationFormat>Presentazione su schermo (4:3)</PresentationFormat>
  <Paragraphs>127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4_Struttura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Utente Windows</dc:creator>
  <cp:lastModifiedBy>Giovanni</cp:lastModifiedBy>
  <cp:revision>201</cp:revision>
  <dcterms:created xsi:type="dcterms:W3CDTF">2017-10-16T13:52:41Z</dcterms:created>
  <dcterms:modified xsi:type="dcterms:W3CDTF">2018-10-22T21:23:27Z</dcterms:modified>
</cp:coreProperties>
</file>