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256" r:id="rId2"/>
    <p:sldId id="257" r:id="rId3"/>
    <p:sldId id="266" r:id="rId4"/>
    <p:sldId id="298" r:id="rId5"/>
    <p:sldId id="268" r:id="rId6"/>
    <p:sldId id="292" r:id="rId7"/>
    <p:sldId id="304" r:id="rId8"/>
    <p:sldId id="293" r:id="rId9"/>
    <p:sldId id="302" r:id="rId10"/>
    <p:sldId id="274" r:id="rId11"/>
    <p:sldId id="296" r:id="rId12"/>
    <p:sldId id="301" r:id="rId13"/>
    <p:sldId id="300" r:id="rId14"/>
    <p:sldId id="299" r:id="rId15"/>
    <p:sldId id="270" r:id="rId16"/>
    <p:sldId id="283" r:id="rId17"/>
    <p:sldId id="303" r:id="rId18"/>
    <p:sldId id="264" r:id="rId19"/>
  </p:sldIdLst>
  <p:sldSz cx="9144000" cy="5143500" type="screen16x9"/>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A69"/>
    <a:srgbClr val="003A00"/>
    <a:srgbClr val="E4E4E4"/>
    <a:srgbClr val="004884"/>
    <a:srgbClr val="2D79AA"/>
    <a:srgbClr val="003A6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3" autoAdjust="0"/>
    <p:restoredTop sz="71429" autoAdjust="0"/>
  </p:normalViewPr>
  <p:slideViewPr>
    <p:cSldViewPr snapToGrid="0" snapToObjects="1" showGuides="1">
      <p:cViewPr varScale="1">
        <p:scale>
          <a:sx n="100" d="100"/>
          <a:sy n="100" d="100"/>
        </p:scale>
        <p:origin x="-1212" y="-96"/>
      </p:cViewPr>
      <p:guideLst>
        <p:guide orient="horz" pos="2974"/>
        <p:guide pos="30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2" d="100"/>
          <a:sy n="82" d="100"/>
        </p:scale>
        <p:origin x="-312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8328BB-3E7D-1545-8629-739FE7FE78CD}" type="datetimeFigureOut">
              <a:rPr lang="it-IT" smtClean="0"/>
              <a:pPr/>
              <a:t>05/09/2017</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18625A-8487-0243-9438-3D7ABEA720FE}" type="slidenum">
              <a:rPr lang="it-IT" smtClean="0"/>
              <a:pPr/>
              <a:t>‹N›</a:t>
            </a:fld>
            <a:endParaRPr lang="it-IT"/>
          </a:p>
        </p:txBody>
      </p:sp>
    </p:spTree>
    <p:extLst>
      <p:ext uri="{BB962C8B-B14F-4D97-AF65-F5344CB8AC3E}">
        <p14:creationId xmlns="" xmlns:p14="http://schemas.microsoft.com/office/powerpoint/2010/main" val="10106677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B52F6F-5890-184D-BFAC-2DB3B24676C1}" type="datetimeFigureOut">
              <a:rPr lang="it-IT" smtClean="0"/>
              <a:pPr/>
              <a:t>05/09/2017</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A67DBE-D3BB-F74E-84C1-4CEDFE4037FA}" type="slidenum">
              <a:rPr lang="it-IT" smtClean="0"/>
              <a:pPr/>
              <a:t>‹N›</a:t>
            </a:fld>
            <a:endParaRPr lang="it-IT"/>
          </a:p>
        </p:txBody>
      </p:sp>
    </p:spTree>
    <p:extLst>
      <p:ext uri="{BB962C8B-B14F-4D97-AF65-F5344CB8AC3E}">
        <p14:creationId xmlns="" xmlns:p14="http://schemas.microsoft.com/office/powerpoint/2010/main" val="20367458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All-electric_vehicle" TargetMode="External"/><Relationship Id="rId3" Type="http://schemas.openxmlformats.org/officeDocument/2006/relationships/hyperlink" Target="https://en.wikipedia.org/wiki/Hybrid_electric_vehicle" TargetMode="External"/><Relationship Id="rId7" Type="http://schemas.openxmlformats.org/officeDocument/2006/relationships/hyperlink" Target="https://en.wikipedia.org/wiki/Internal_combustion_engine"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Electric_motor" TargetMode="External"/><Relationship Id="rId5" Type="http://schemas.openxmlformats.org/officeDocument/2006/relationships/hyperlink" Target="https://en.wikipedia.org/wiki/Electric_power" TargetMode="External"/><Relationship Id="rId10" Type="http://schemas.openxmlformats.org/officeDocument/2006/relationships/hyperlink" Target="https://en.wikipedia.org/wiki/Electrical_grid" TargetMode="External"/><Relationship Id="rId4" Type="http://schemas.openxmlformats.org/officeDocument/2006/relationships/hyperlink" Target="https://en.wikipedia.org/wiki/Rechargeable_battery" TargetMode="External"/><Relationship Id="rId9" Type="http://schemas.openxmlformats.org/officeDocument/2006/relationships/hyperlink" Target="https://en.wikipedia.org/wiki/AC_power_plugs_and_socket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n.wikipedia.org/wiki/World_Forum_for_Harmonization_of_Vehicle_Regulations" TargetMode="External"/><Relationship Id="rId3" Type="http://schemas.openxmlformats.org/officeDocument/2006/relationships/hyperlink" Target="https://en.wikipedia.org/wiki/Driving_cycle" TargetMode="External"/><Relationship Id="rId7" Type="http://schemas.openxmlformats.org/officeDocument/2006/relationships/hyperlink" Target="https://en.wikipedia.org/wiki/UNECE"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n.wikipedia.org/wiki/Light_truck" TargetMode="External"/><Relationship Id="rId11" Type="http://schemas.openxmlformats.org/officeDocument/2006/relationships/hyperlink" Target="https://en.wikipedia.org/wiki/Hybrid_electric_vehicle" TargetMode="External"/><Relationship Id="rId5" Type="http://schemas.openxmlformats.org/officeDocument/2006/relationships/hyperlink" Target="https://en.wikipedia.org/wiki/Automobile" TargetMode="External"/><Relationship Id="rId10" Type="http://schemas.openxmlformats.org/officeDocument/2006/relationships/hyperlink" Target="https://en.wikipedia.org/wiki/Worldwide_harmonized_Light_vehicles_Test_Procedures" TargetMode="External"/><Relationship Id="rId4" Type="http://schemas.openxmlformats.org/officeDocument/2006/relationships/hyperlink" Target="https://en.wikipedia.org/wiki/Fuel_economy_in_automobiles" TargetMode="External"/><Relationship Id="rId9" Type="http://schemas.openxmlformats.org/officeDocument/2006/relationships/hyperlink" Target="https://en.wikipedia.org/wiki/New_European_Driving_Cycl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67A67DBE-D3BB-F74E-84C1-4CEDFE4037FA}"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0070C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sample so selected is made up of 16,615 vehicles, and it was hypothesized that they all could be replaced by </a:t>
            </a:r>
            <a:r>
              <a:rPr lang="en-US" dirty="0" err="1" smtClean="0"/>
              <a:t>Phev</a:t>
            </a:r>
            <a:r>
              <a:rPr lang="en-US" dirty="0" smtClean="0"/>
              <a:t> hybrids.</a:t>
            </a:r>
            <a:br>
              <a:rPr lang="en-US" dirty="0" smtClean="0"/>
            </a:br>
            <a:r>
              <a:rPr lang="en-US" dirty="0" smtClean="0"/>
              <a:t>Then the behavior of </a:t>
            </a:r>
            <a:r>
              <a:rPr lang="en-US" dirty="0" err="1" smtClean="0"/>
              <a:t>Phev</a:t>
            </a:r>
            <a:r>
              <a:rPr lang="en-US" dirty="0" smtClean="0"/>
              <a:t> vehicles (with 3 different electrical autonomy of 10, 20 and 40 miles) has been considered.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0070C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Finally</a:t>
            </a:r>
            <a:r>
              <a:rPr lang="en-US" baseline="0" dirty="0" smtClean="0"/>
              <a:t> i</a:t>
            </a:r>
            <a:r>
              <a:rPr lang="en-US" dirty="0" smtClean="0"/>
              <a:t>t was then calculated for all the vehicles, which would be the monthly “only electric” </a:t>
            </a:r>
            <a:r>
              <a:rPr lang="en-US" dirty="0" err="1" smtClean="0"/>
              <a:t>runnig</a:t>
            </a:r>
            <a:r>
              <a:rPr lang="en-US" dirty="0" smtClean="0"/>
              <a:t>, in two different</a:t>
            </a:r>
            <a:r>
              <a:rPr lang="en-US" baseline="0" dirty="0" smtClean="0"/>
              <a:t> cases:</a:t>
            </a:r>
            <a:r>
              <a:rPr lang="en-US" dirty="0" smtClean="0"/>
              <a:t> only night recharging or overnight charging + intermediate recharges (low power) during stops longer than 1 hour. The results are reported in the figure.</a:t>
            </a:r>
            <a:endParaRPr lang="en-US" dirty="0" smtClean="0">
              <a:solidFill>
                <a:srgbClr val="0070C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0070C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For all PHEVs model the percentage of mileage in electric mode obviously increases with the allowed</a:t>
            </a:r>
            <a:r>
              <a:rPr lang="en-US" baseline="0" dirty="0" smtClean="0">
                <a:solidFill>
                  <a:srgbClr val="0070C0"/>
                </a:solidFill>
              </a:rPr>
              <a:t> range in pure electric mode, i</a:t>
            </a:r>
            <a:r>
              <a:rPr lang="en-US" dirty="0" smtClean="0">
                <a:solidFill>
                  <a:srgbClr val="0070C0"/>
                </a:solidFill>
              </a:rPr>
              <a:t>.e. with the</a:t>
            </a:r>
            <a:r>
              <a:rPr lang="en-US" baseline="0" dirty="0" smtClean="0">
                <a:solidFill>
                  <a:srgbClr val="0070C0"/>
                </a:solidFill>
              </a:rPr>
              <a:t> size of the battery</a:t>
            </a:r>
            <a:r>
              <a:rPr lang="en-US" dirty="0" smtClean="0">
                <a:solidFill>
                  <a:srgbClr val="0070C0"/>
                </a:solidFill>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The first column represents this</a:t>
            </a:r>
            <a:r>
              <a:rPr lang="en-US" baseline="0" dirty="0" smtClean="0">
                <a:solidFill>
                  <a:srgbClr val="0070C0"/>
                </a:solidFill>
              </a:rPr>
              <a:t> percentage wh</a:t>
            </a:r>
            <a:r>
              <a:rPr lang="en-US" dirty="0" smtClean="0">
                <a:solidFill>
                  <a:schemeClr val="accent2"/>
                </a:solidFill>
              </a:rPr>
              <a:t>en intermediate charging is made, the second one the same</a:t>
            </a:r>
            <a:r>
              <a:rPr lang="en-US" baseline="0" dirty="0" smtClean="0">
                <a:solidFill>
                  <a:schemeClr val="accent2"/>
                </a:solidFill>
              </a:rPr>
              <a:t> without (only night charging).</a:t>
            </a:r>
            <a:endParaRPr lang="en-US" dirty="0" smtClean="0">
              <a:solidFill>
                <a:schemeClr val="accent2"/>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accent2"/>
                </a:solidFill>
              </a:rPr>
              <a:t>Let</a:t>
            </a:r>
            <a:r>
              <a:rPr lang="en-US" baseline="0" dirty="0" smtClean="0">
                <a:solidFill>
                  <a:schemeClr val="accent2"/>
                </a:solidFill>
              </a:rPr>
              <a:t> we consider </a:t>
            </a:r>
            <a:r>
              <a:rPr lang="en-US" dirty="0" smtClean="0">
                <a:solidFill>
                  <a:schemeClr val="accent2"/>
                </a:solidFill>
              </a:rPr>
              <a:t>overnight charging only,</a:t>
            </a:r>
            <a:r>
              <a:rPr lang="en-US" baseline="0" dirty="0" smtClean="0">
                <a:solidFill>
                  <a:schemeClr val="accent2"/>
                </a:solidFill>
              </a:rPr>
              <a:t> i.e</a:t>
            </a:r>
            <a:r>
              <a:rPr lang="en-US" dirty="0" smtClean="0">
                <a:solidFill>
                  <a:schemeClr val="accent2"/>
                </a:solidFill>
              </a:rPr>
              <a:t>. the smaller values.</a:t>
            </a:r>
          </a:p>
          <a:p>
            <a:endParaRPr lang="it-IT" dirty="0"/>
          </a:p>
        </p:txBody>
      </p:sp>
      <p:sp>
        <p:nvSpPr>
          <p:cNvPr id="4" name="Segnaposto numero diapositiva 3"/>
          <p:cNvSpPr>
            <a:spLocks noGrp="1"/>
          </p:cNvSpPr>
          <p:nvPr>
            <p:ph type="sldNum" sz="quarter" idx="10"/>
          </p:nvPr>
        </p:nvSpPr>
        <p:spPr/>
        <p:txBody>
          <a:bodyPr/>
          <a:lstStyle/>
          <a:p>
            <a:fld id="{67A67DBE-D3BB-F74E-84C1-4CEDFE4037FA}" type="slidenum">
              <a:rPr lang="it-IT" smtClean="0"/>
              <a:pPr/>
              <a:t>11</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 the plug-in hybrid are chosen by people used to drive in the city (otherwise, their high investment cost is not justified with respect to a diesel car), it needs to recalculate FC and EC according to real-use percentages as resulting in a study by ENEA, to better estimate the balance between electric engine and ICE use.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 was assumed that the plug-in hybrid consumes like the hybrid petrol car when it runs in </a:t>
            </a:r>
            <a:r>
              <a:rPr lang="en-US" sz="1200" kern="1200" dirty="0" err="1" smtClean="0">
                <a:solidFill>
                  <a:schemeClr val="tx1"/>
                </a:solidFill>
                <a:latin typeface="+mn-lt"/>
                <a:ea typeface="+mn-ea"/>
                <a:cs typeface="+mn-cs"/>
              </a:rPr>
              <a:t>extraurban</a:t>
            </a:r>
            <a:r>
              <a:rPr lang="en-US" sz="1200" kern="1200" baseline="0" dirty="0" smtClean="0">
                <a:solidFill>
                  <a:schemeClr val="tx1"/>
                </a:solidFill>
                <a:latin typeface="+mn-lt"/>
                <a:ea typeface="+mn-ea"/>
                <a:cs typeface="+mn-cs"/>
              </a:rPr>
              <a:t> part</a:t>
            </a:r>
            <a:r>
              <a:rPr lang="en-US" sz="1200" kern="1200" dirty="0" smtClean="0">
                <a:solidFill>
                  <a:schemeClr val="tx1"/>
                </a:solidFill>
                <a:latin typeface="+mn-lt"/>
                <a:ea typeface="+mn-ea"/>
                <a:cs typeface="+mn-cs"/>
              </a:rPr>
              <a:t>, and like the electric car when it moves into electrical (urban part of the homologation cycle). </a:t>
            </a:r>
            <a:endParaRPr lang="it-IT"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67A67DBE-D3BB-F74E-84C1-4CEDFE4037FA}" type="slidenum">
              <a:rPr lang="it-IT" smtClean="0"/>
              <a:pPr/>
              <a:t>12</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results, with respect to the gasoline fuelled Golf, are shown in the figure, where the plug-in appears to be approximately halfway between the hybrid and the "pure" electric battery</a:t>
            </a:r>
          </a:p>
          <a:p>
            <a:endParaRPr lang="it-IT" dirty="0"/>
          </a:p>
        </p:txBody>
      </p:sp>
      <p:sp>
        <p:nvSpPr>
          <p:cNvPr id="4" name="Segnaposto numero diapositiva 3"/>
          <p:cNvSpPr>
            <a:spLocks noGrp="1"/>
          </p:cNvSpPr>
          <p:nvPr>
            <p:ph type="sldNum" sz="quarter" idx="10"/>
          </p:nvPr>
        </p:nvSpPr>
        <p:spPr/>
        <p:txBody>
          <a:bodyPr/>
          <a:lstStyle/>
          <a:p>
            <a:fld id="{67A67DBE-D3BB-F74E-84C1-4CEDFE4037FA}" type="slidenum">
              <a:rPr lang="it-IT" smtClean="0"/>
              <a:pPr/>
              <a:t>13</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Of course, with a Phev40 like the Volt the results would be substantially better, because in this case the vehicle can be considered substantially electric.</a:t>
            </a:r>
          </a:p>
          <a:p>
            <a:r>
              <a:rPr lang="en-US" dirty="0" smtClean="0"/>
              <a:t>As a matter of fact, it can run in only</a:t>
            </a:r>
            <a:r>
              <a:rPr lang="en-US" baseline="0" dirty="0" smtClean="0"/>
              <a:t> electric for the </a:t>
            </a:r>
            <a:r>
              <a:rPr lang="en-US" dirty="0" smtClean="0"/>
              <a:t>96.4% of total distance. And even using only night-time charging this percentage drops to 89.7%, remaining very high.</a:t>
            </a:r>
            <a:endParaRPr lang="it-IT" dirty="0"/>
          </a:p>
        </p:txBody>
      </p:sp>
      <p:sp>
        <p:nvSpPr>
          <p:cNvPr id="4" name="Segnaposto numero diapositiva 3"/>
          <p:cNvSpPr>
            <a:spLocks noGrp="1"/>
          </p:cNvSpPr>
          <p:nvPr>
            <p:ph type="sldNum" sz="quarter" idx="10"/>
          </p:nvPr>
        </p:nvSpPr>
        <p:spPr/>
        <p:txBody>
          <a:bodyPr/>
          <a:lstStyle/>
          <a:p>
            <a:fld id="{67A67DBE-D3BB-F74E-84C1-4CEDFE4037FA}" type="slidenum">
              <a:rPr lang="it-IT" smtClean="0"/>
              <a:pPr/>
              <a:t>14</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results, for the e-Golf, in terms of percentage reduction in energy consumption "from the well to the wheel", with respect to the gasoline fuelled version</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Considering that </a:t>
            </a:r>
            <a:endParaRPr lang="it-IT"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in a large urban area (Rome) 40% of the vehicles does not exceed 100 kilometers per week (corresponding to the range of an average electric car rechargeable in 30’, at ultra-fast charging station of 50 kW or more), in this way it is possible, in urban use, to replace these cars with equivalent electric vehicles, </a:t>
            </a:r>
            <a:endParaRPr lang="it-IT"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annual primary energy consumption for cars and taxis in cities in 2014 is around 8.9 </a:t>
            </a:r>
            <a:r>
              <a:rPr lang="en-US" sz="1200" kern="1200" dirty="0" err="1" smtClean="0">
                <a:solidFill>
                  <a:schemeClr val="tx1"/>
                </a:solidFill>
                <a:latin typeface="+mn-lt"/>
                <a:ea typeface="+mn-ea"/>
                <a:cs typeface="+mn-cs"/>
              </a:rPr>
              <a:t>Mtoe</a:t>
            </a:r>
            <a:r>
              <a:rPr lang="en-US" sz="1200" kern="1200" dirty="0" smtClean="0">
                <a:solidFill>
                  <a:schemeClr val="tx1"/>
                </a:solidFill>
                <a:latin typeface="+mn-lt"/>
                <a:ea typeface="+mn-ea"/>
                <a:cs typeface="+mn-cs"/>
              </a:rPr>
              <a:t> and, finally, </a:t>
            </a:r>
            <a:endParaRPr lang="it-IT"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estimating an average energy consumption reduction of about 30%</a:t>
            </a:r>
            <a:endParaRPr lang="it-IT"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rPr>
              <a:t>there would be a 10% reduction in imported fuels consumption. </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Even greater is the reduction of greenhouse gas emissions, thanks also to the progressive penetration of renewable sources that have a zero emission. As a matter of fact, electricity from renewable sources, considering hydroelectric production too, rises in 2014 up to 37% , more than doubling with respect to 2005 (17%). </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Finally, the (local) emission of harmful and acoustic emissions would be total. </a:t>
            </a:r>
            <a:endParaRPr lang="it-IT"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67A67DBE-D3BB-F74E-84C1-4CEDFE4037FA}" type="slidenum">
              <a:rPr lang="it-IT" smtClean="0"/>
              <a:pPr/>
              <a:t>15</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7A67DBE-D3BB-F74E-84C1-4CEDFE4037FA}" type="slidenum">
              <a:rPr lang="it-IT" smtClean="0"/>
              <a:pPr/>
              <a:t>16</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67A67DBE-D3BB-F74E-84C1-4CEDFE4037FA}" type="slidenum">
              <a:rPr lang="it-IT" smtClean="0"/>
              <a:pPr/>
              <a:t>17</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a:t>
            </a:r>
            <a:r>
              <a:rPr lang="en-AU"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 transport sector, consuming about 39.54 Megaton equivalent oil (Source: National Energy Balance 2016 ), accounts for more than one-third of the total final energy consumption and is responsible for the Italian dependence on oil; indeed, while other sectors such as the industrial and energy sectors have been converted to alternative fuels, transport has so far not differentiated energy sources, remaining anchored to </a:t>
            </a:r>
            <a:r>
              <a:rPr lang="en-US" sz="1200" u="sng" kern="1200" dirty="0" smtClean="0">
                <a:solidFill>
                  <a:schemeClr val="tx1"/>
                </a:solidFill>
                <a:latin typeface="+mn-lt"/>
                <a:ea typeface="+mn-ea"/>
                <a:cs typeface="+mn-cs"/>
              </a:rPr>
              <a:t>fossil fuels which continue to be responsible for the prevalent (&gt; 90%) of final consumption of the sector (road transport).</a:t>
            </a:r>
            <a:endParaRPr lang="it-IT" sz="1200" u="sng" kern="1200" dirty="0" smtClean="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67A67DBE-D3BB-F74E-84C1-4CEDFE4037FA}" type="slidenum">
              <a:rPr lang="it-IT" smtClean="0"/>
              <a:pPr/>
              <a:t>3</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Italy , in 2015, more than 1.57 million passenger cars have been sold, more than 55% diesel-fueled, and an appreciable fleet of hybrid cars (HEVs), in particular petrol-fueled vehicles.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the slides, average values for specific </a:t>
            </a:r>
            <a:r>
              <a:rPr lang="en-GB" sz="1200" kern="1200" dirty="0" smtClean="0">
                <a:solidFill>
                  <a:schemeClr val="tx1"/>
                </a:solidFill>
                <a:latin typeface="+mn-lt"/>
                <a:ea typeface="+mn-ea"/>
                <a:cs typeface="+mn-cs"/>
              </a:rPr>
              <a:t>energy consumption EC (</a:t>
            </a:r>
            <a:r>
              <a:rPr lang="en-GB" sz="1200" kern="1200" dirty="0" err="1" smtClean="0">
                <a:solidFill>
                  <a:schemeClr val="tx1"/>
                </a:solidFill>
                <a:latin typeface="+mn-lt"/>
                <a:ea typeface="+mn-ea"/>
                <a:cs typeface="+mn-cs"/>
              </a:rPr>
              <a:t>Wh</a:t>
            </a:r>
            <a:r>
              <a:rPr lang="en-GB" sz="1200" kern="1200" dirty="0" smtClean="0">
                <a:solidFill>
                  <a:schemeClr val="tx1"/>
                </a:solidFill>
                <a:latin typeface="+mn-lt"/>
                <a:ea typeface="+mn-ea"/>
                <a:cs typeface="+mn-cs"/>
              </a:rPr>
              <a:t>/km kg) of different kind of on-board power plant. </a:t>
            </a:r>
            <a:r>
              <a:rPr lang="en-US" sz="1200" kern="1200" dirty="0" smtClean="0">
                <a:solidFill>
                  <a:schemeClr val="tx1"/>
                </a:solidFill>
                <a:latin typeface="+mn-lt"/>
                <a:ea typeface="+mn-ea"/>
                <a:cs typeface="+mn-cs"/>
              </a:rPr>
              <a:t>Since the energy performance of vehicles depends to a large extent on the weight and power of the vehicle itself, the normalized characteristics (per unit of weight) are reported. The analysis allows to compare vehicles with similar characteristics and different power train.</a:t>
            </a:r>
            <a:r>
              <a:rPr lang="en-GB" sz="1200" kern="1200" dirty="0" smtClean="0">
                <a:solidFill>
                  <a:schemeClr val="tx1"/>
                </a:solidFill>
                <a:latin typeface="+mn-lt"/>
                <a:ea typeface="+mn-ea"/>
                <a:cs typeface="+mn-cs"/>
              </a:rPr>
              <a:t>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”Life Cycle Assessment” is very familiar to people in the environmental field. It is used to assess the total environmental performance of a product all along its lifetime. </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When talking about fuels, the proper term in use is ”Well-to-Wheel Analysis”. </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 order to be able to examine the complete energy-cycle in the transport sector, the chain is often divided into 2 stages: </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Well-to-Tank (WTT) and a Tank-to-Wheel (TTW) portions of the Well-to-Wheel analysis. </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Well-to-Tank portion of the whole analysis considers the fuel from resource recovery to the delivery to the vehicle tank, that is, the feedstock production + transportation and the fuel production + distribution. </a:t>
            </a:r>
            <a:endParaRPr lang="it-IT"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As </a:t>
            </a:r>
            <a:r>
              <a:rPr lang="en-GB" sz="1200" kern="1200" dirty="0" smtClean="0">
                <a:solidFill>
                  <a:schemeClr val="tx1"/>
                </a:solidFill>
                <a:latin typeface="+mn-lt"/>
                <a:ea typeface="+mn-ea"/>
                <a:cs typeface="+mn-cs"/>
              </a:rPr>
              <a:t>everyone can see, the</a:t>
            </a:r>
            <a:r>
              <a:rPr lang="en-GB" sz="1200" kern="1200" baseline="0" dirty="0" smtClean="0">
                <a:solidFill>
                  <a:schemeClr val="tx1"/>
                </a:solidFill>
                <a:latin typeface="+mn-lt"/>
                <a:ea typeface="+mn-ea"/>
                <a:cs typeface="+mn-cs"/>
              </a:rPr>
              <a:t> best results Tank-to-Wheel are obtained by “pure electric vehicles”, thanks too the much higher efficiency of electric motors compared to internal combustion engines.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This is not enough to compare</a:t>
            </a:r>
            <a:r>
              <a:rPr lang="en-GB" sz="1200" kern="1200" baseline="0" dirty="0" smtClean="0">
                <a:solidFill>
                  <a:schemeClr val="tx1"/>
                </a:solidFill>
                <a:latin typeface="+mn-lt"/>
                <a:ea typeface="+mn-ea"/>
                <a:cs typeface="+mn-cs"/>
              </a:rPr>
              <a:t> electric transport with thermal one, because we need to consider </a:t>
            </a:r>
            <a:r>
              <a:rPr lang="en-GB" sz="1200" kern="1200" dirty="0" smtClean="0">
                <a:solidFill>
                  <a:schemeClr val="tx1"/>
                </a:solidFill>
                <a:latin typeface="+mn-lt"/>
                <a:ea typeface="+mn-ea"/>
                <a:cs typeface="+mn-cs"/>
              </a:rPr>
              <a:t> also the Well-to-Tank portion of the whole analysis, i.e. to</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consider the energy path from resource recovery to the delivery to the vehicle tank/on</a:t>
            </a:r>
            <a:r>
              <a:rPr lang="en-GB" sz="1200" kern="1200" baseline="0" dirty="0" smtClean="0">
                <a:solidFill>
                  <a:schemeClr val="tx1"/>
                </a:solidFill>
                <a:latin typeface="+mn-lt"/>
                <a:ea typeface="+mn-ea"/>
                <a:cs typeface="+mn-cs"/>
              </a:rPr>
              <a:t>-board storage</a:t>
            </a:r>
            <a:r>
              <a:rPr lang="en-GB" sz="1200" kern="1200" dirty="0" smtClean="0">
                <a:solidFill>
                  <a:schemeClr val="tx1"/>
                </a:solidFill>
                <a:latin typeface="+mn-lt"/>
                <a:ea typeface="+mn-ea"/>
                <a:cs typeface="+mn-cs"/>
              </a:rPr>
              <a:t>, that is, </a:t>
            </a:r>
          </a:p>
          <a:p>
            <a:pPr>
              <a:buFont typeface="Arial" pitchFamily="34" charset="0"/>
              <a:buChar char="•"/>
            </a:pPr>
            <a:r>
              <a:rPr lang="en-GB" sz="1200" kern="1200" dirty="0" smtClean="0">
                <a:solidFill>
                  <a:schemeClr val="tx1"/>
                </a:solidFill>
                <a:latin typeface="+mn-lt"/>
                <a:ea typeface="+mn-ea"/>
                <a:cs typeface="+mn-cs"/>
              </a:rPr>
              <a:t>the feedstock/electricity production </a:t>
            </a:r>
          </a:p>
          <a:p>
            <a:pPr>
              <a:buFont typeface="Arial" pitchFamily="34" charset="0"/>
              <a:buChar char="•"/>
            </a:pPr>
            <a:r>
              <a:rPr lang="en-GB" sz="1200" kern="1200" dirty="0" smtClean="0">
                <a:solidFill>
                  <a:schemeClr val="tx1"/>
                </a:solidFill>
                <a:latin typeface="+mn-lt"/>
                <a:ea typeface="+mn-ea"/>
                <a:cs typeface="+mn-cs"/>
              </a:rPr>
              <a:t>transportation </a:t>
            </a:r>
          </a:p>
          <a:p>
            <a:pPr>
              <a:buFont typeface="Arial" pitchFamily="34" charset="0"/>
              <a:buChar char="•"/>
            </a:pPr>
            <a:r>
              <a:rPr lang="en-GB" sz="1200" kern="1200" dirty="0" smtClean="0">
                <a:solidFill>
                  <a:schemeClr val="tx1"/>
                </a:solidFill>
                <a:latin typeface="+mn-lt"/>
                <a:ea typeface="+mn-ea"/>
                <a:cs typeface="+mn-cs"/>
              </a:rPr>
              <a:t>distribution.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67A67DBE-D3BB-F74E-84C1-4CEDFE4037FA}" type="slidenum">
              <a:rPr lang="it-IT" smtClean="0"/>
              <a:pPr/>
              <a:t>4</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However,</a:t>
            </a:r>
            <a:r>
              <a:rPr lang="en-US" sz="1200" kern="1200" baseline="0" dirty="0" smtClean="0">
                <a:solidFill>
                  <a:schemeClr val="tx1"/>
                </a:solidFill>
                <a:latin typeface="+mn-lt"/>
                <a:ea typeface="+mn-ea"/>
                <a:cs typeface="+mn-cs"/>
              </a:rPr>
              <a:t> t</a:t>
            </a:r>
            <a:r>
              <a:rPr lang="en-US" sz="1200" kern="1200" dirty="0" smtClean="0">
                <a:solidFill>
                  <a:schemeClr val="tx1"/>
                </a:solidFill>
                <a:latin typeface="+mn-lt"/>
                <a:ea typeface="+mn-ea"/>
                <a:cs typeface="+mn-cs"/>
              </a:rPr>
              <a:t>he efficiency of a thermoelectric power plant is so higher, even the double with respect to the average of an ICE, to largely offset these losses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is true in general, but even more true in our country.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Indeed, thanks to the efficiency improvement of the national electricity system, the so called well to tank (WTT) efficiency of a "pure" electric vehicle (BEV) or “plug-in hybrid</a:t>
            </a:r>
            <a:r>
              <a:rPr lang="en-US" sz="1200" kern="1200" baseline="0" dirty="0" smtClean="0">
                <a:solidFill>
                  <a:schemeClr val="tx1"/>
                </a:solidFill>
                <a:latin typeface="+mn-lt"/>
                <a:ea typeface="+mn-ea"/>
                <a:cs typeface="+mn-cs"/>
              </a:rPr>
              <a:t> vehicles” </a:t>
            </a:r>
            <a:r>
              <a:rPr lang="en-US" sz="1200" kern="1200" dirty="0" smtClean="0">
                <a:solidFill>
                  <a:schemeClr val="tx1"/>
                </a:solidFill>
                <a:latin typeface="+mn-lt"/>
                <a:ea typeface="+mn-ea"/>
                <a:cs typeface="+mn-cs"/>
              </a:rPr>
              <a:t> (PHEV)</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have been substantially improved in recent years, though is still much lower than that one occurring to refine and distribute liquid and gaseous fuels. The increase in average efficiency is mainly due to the diffusion of combined cycle systems and cogeneration plants, for the combined production of electricity and heat. </a:t>
            </a:r>
          </a:p>
        </p:txBody>
      </p:sp>
      <p:sp>
        <p:nvSpPr>
          <p:cNvPr id="4" name="Segnaposto numero diapositiva 3"/>
          <p:cNvSpPr>
            <a:spLocks noGrp="1"/>
          </p:cNvSpPr>
          <p:nvPr>
            <p:ph type="sldNum" sz="quarter" idx="10"/>
          </p:nvPr>
        </p:nvSpPr>
        <p:spPr/>
        <p:txBody>
          <a:bodyPr/>
          <a:lstStyle/>
          <a:p>
            <a:fld id="{67A67DBE-D3BB-F74E-84C1-4CEDFE4037FA}" type="slidenum">
              <a:rPr lang="it-IT" smtClean="0"/>
              <a:pPr/>
              <a:t>5</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To obtain gasoline or diesel oil, the crude oil must be refined. This process takes up energy in the form of electricity, fuel and steam. </a:t>
            </a:r>
            <a:r>
              <a:rPr lang="en-GB" sz="1200" kern="1200" dirty="0" smtClean="0">
                <a:solidFill>
                  <a:schemeClr val="tx1"/>
                </a:solidFill>
                <a:latin typeface="+mn-lt"/>
                <a:ea typeface="+mn-ea"/>
                <a:cs typeface="+mn-cs"/>
              </a:rPr>
              <a:t>The</a:t>
            </a:r>
            <a:r>
              <a:rPr lang="en-GB" sz="1200" kern="1200" baseline="0" dirty="0" smtClean="0">
                <a:solidFill>
                  <a:schemeClr val="tx1"/>
                </a:solidFill>
                <a:latin typeface="+mn-lt"/>
                <a:ea typeface="+mn-ea"/>
                <a:cs typeface="+mn-cs"/>
              </a:rPr>
              <a:t> total efficiency is about 82%</a:t>
            </a:r>
            <a:endParaRPr lang="en-GB"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latin typeface="+mn-lt"/>
                <a:ea typeface="+mn-ea"/>
                <a:cs typeface="+mn-cs"/>
              </a:rPr>
              <a:t>In the </a:t>
            </a:r>
            <a:r>
              <a:rPr lang="en-GB" sz="1200" kern="1200" baseline="0" dirty="0" smtClean="0">
                <a:solidFill>
                  <a:schemeClr val="tx1"/>
                </a:solidFill>
                <a:latin typeface="+mn-lt"/>
                <a:ea typeface="+mn-ea"/>
                <a:cs typeface="+mn-cs"/>
              </a:rPr>
              <a:t>electric traction systems</a:t>
            </a:r>
            <a:r>
              <a:rPr lang="en-GB" sz="1200" kern="1200" dirty="0" smtClean="0">
                <a:solidFill>
                  <a:schemeClr val="tx1"/>
                </a:solidFill>
                <a:latin typeface="+mn-lt"/>
                <a:ea typeface="+mn-ea"/>
                <a:cs typeface="+mn-cs"/>
              </a:rPr>
              <a:t> </a:t>
            </a:r>
            <a:r>
              <a:rPr lang="en-GB" sz="1200" kern="1200" baseline="0" dirty="0" smtClean="0">
                <a:solidFill>
                  <a:schemeClr val="tx1"/>
                </a:solidFill>
                <a:latin typeface="+mn-lt"/>
                <a:ea typeface="+mn-ea"/>
                <a:cs typeface="+mn-cs"/>
              </a:rPr>
              <a:t>the bulk of losses is concentrated in the upstream part of the </a:t>
            </a:r>
            <a:r>
              <a:rPr lang="en-GB" sz="1200" kern="1200" baseline="0" dirty="0" smtClean="0">
                <a:solidFill>
                  <a:schemeClr val="tx1"/>
                </a:solidFill>
                <a:latin typeface="+mn-lt"/>
                <a:ea typeface="+mn-ea"/>
                <a:cs typeface="+mn-cs"/>
              </a:rPr>
              <a:t>process, and </a:t>
            </a:r>
            <a:r>
              <a:rPr lang="en-GB" sz="1200" kern="1200" dirty="0" smtClean="0">
                <a:solidFill>
                  <a:schemeClr val="tx1"/>
                </a:solidFill>
                <a:latin typeface="+mn-lt"/>
                <a:ea typeface="+mn-ea"/>
                <a:cs typeface="+mn-cs"/>
              </a:rPr>
              <a:t>notwithstanding the high efficiency of a thermoelectric</a:t>
            </a:r>
            <a:r>
              <a:rPr lang="en-GB" sz="1200" kern="1200" baseline="0" dirty="0" smtClean="0">
                <a:solidFill>
                  <a:schemeClr val="tx1"/>
                </a:solidFill>
                <a:latin typeface="+mn-lt"/>
                <a:ea typeface="+mn-ea"/>
                <a:cs typeface="+mn-cs"/>
              </a:rPr>
              <a:t> power plant, with a total efficiency of about 42%.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On the other hand, </a:t>
            </a:r>
            <a:r>
              <a:rPr lang="en-GB" sz="1200" kern="1200" baseline="0" dirty="0" smtClean="0">
                <a:solidFill>
                  <a:schemeClr val="tx1"/>
                </a:solidFill>
                <a:latin typeface="+mn-lt"/>
                <a:ea typeface="+mn-ea"/>
                <a:cs typeface="+mn-cs"/>
              </a:rPr>
              <a:t>the average efficiency of an all-electric automotive power train is three time the efficiency of a thermal one. Therefore, everything considered, average efficiency, from the well to the wheel, of a pure electric vehicle is about 50% higher than the efficiency of a conventional one.</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67A67DBE-D3BB-F74E-84C1-4CEDFE4037FA}" type="slidenum">
              <a:rPr lang="it-IT" smtClean="0"/>
              <a:pPr/>
              <a:t>6</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a:t>
            </a:r>
            <a:r>
              <a:rPr lang="en-US" b="1" dirty="0" smtClean="0"/>
              <a:t>plug-in hybrid</a:t>
            </a:r>
            <a:r>
              <a:rPr lang="en-US" dirty="0" smtClean="0"/>
              <a:t> electric vehicle (PHEV) is a </a:t>
            </a:r>
            <a:r>
              <a:rPr lang="en-US" dirty="0" smtClean="0">
                <a:hlinkClick r:id="rId3" tooltip="Hybrid electric vehicle"/>
              </a:rPr>
              <a:t>hybrid electric vehicle</a:t>
            </a:r>
            <a:r>
              <a:rPr lang="en-US" dirty="0" smtClean="0"/>
              <a:t> that uses </a:t>
            </a:r>
            <a:r>
              <a:rPr lang="en-US" dirty="0" smtClean="0">
                <a:hlinkClick r:id="rId4" tooltip="Rechargeable battery"/>
              </a:rPr>
              <a:t>rechargeable batteries</a:t>
            </a:r>
            <a:r>
              <a:rPr lang="en-US" dirty="0" smtClean="0"/>
              <a:t>, or another energy storage device, that can be recharged by plugging it in to an external source of </a:t>
            </a:r>
            <a:r>
              <a:rPr lang="en-US" dirty="0" smtClean="0">
                <a:hlinkClick r:id="rId5" tooltip="Electric power"/>
              </a:rPr>
              <a:t>electric power</a:t>
            </a:r>
            <a:r>
              <a:rPr lang="en-US" dirty="0" smtClean="0"/>
              <a:t>. A PHEV shares the characteristics both of a conventional hybrid electric vehicle, having an </a:t>
            </a:r>
            <a:r>
              <a:rPr lang="en-US" dirty="0" smtClean="0">
                <a:hlinkClick r:id="rId6" tooltip="Electric motor"/>
              </a:rPr>
              <a:t>electric motor</a:t>
            </a:r>
            <a:r>
              <a:rPr lang="en-US" dirty="0" smtClean="0"/>
              <a:t> and an </a:t>
            </a:r>
            <a:r>
              <a:rPr lang="en-US" dirty="0" smtClean="0">
                <a:hlinkClick r:id="rId7" tooltip="Internal combustion engine"/>
              </a:rPr>
              <a:t>internal combustion engine</a:t>
            </a:r>
            <a:r>
              <a:rPr lang="en-US" dirty="0" smtClean="0"/>
              <a:t> (ICE), and of an </a:t>
            </a:r>
            <a:r>
              <a:rPr lang="en-US" dirty="0" smtClean="0">
                <a:hlinkClick r:id="rId8" tooltip="All-electric vehicle"/>
              </a:rPr>
              <a:t>all-electric vehicle</a:t>
            </a:r>
            <a:r>
              <a:rPr lang="en-US" dirty="0" smtClean="0"/>
              <a:t>, having a </a:t>
            </a:r>
            <a:r>
              <a:rPr lang="en-US" dirty="0" smtClean="0">
                <a:hlinkClick r:id="rId9" tooltip="AC power plugs and sockets"/>
              </a:rPr>
              <a:t>plug</a:t>
            </a:r>
            <a:r>
              <a:rPr lang="en-US" dirty="0" smtClean="0"/>
              <a:t> to connect to the </a:t>
            </a:r>
            <a:r>
              <a:rPr lang="en-US" dirty="0" smtClean="0">
                <a:hlinkClick r:id="rId10" tooltip="Electrical grid"/>
              </a:rPr>
              <a:t>electrical grid</a:t>
            </a:r>
            <a:r>
              <a:rPr lang="en-US" dirty="0" smtClean="0"/>
              <a:t>. </a:t>
            </a:r>
            <a:endParaRPr lang="it-IT"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67A67DBE-D3BB-F74E-84C1-4CEDFE4037FA}" type="slidenum">
              <a:rPr lang="it-IT" smtClean="0"/>
              <a:pPr/>
              <a:t>7</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 overcome the differences, in weight and power, in the characteristics of the different commercialized vehicles, we compared the energy consumption of different versions for the same car model, the VW Golf.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this model there are on the market three different kind of power train: gasoline, electric, plug-in hybrid (PHEV). To hybrid too (HEV) too, a car of the same manufacturer (</a:t>
            </a:r>
            <a:r>
              <a:rPr lang="en-US" sz="1200" kern="1200" dirty="0" err="1" smtClean="0">
                <a:solidFill>
                  <a:schemeClr val="tx1"/>
                </a:solidFill>
                <a:latin typeface="+mn-lt"/>
                <a:ea typeface="+mn-ea"/>
                <a:cs typeface="+mn-cs"/>
              </a:rPr>
              <a:t>Jetta</a:t>
            </a:r>
            <a:r>
              <a:rPr lang="en-US" sz="1200" kern="1200" dirty="0" smtClean="0">
                <a:solidFill>
                  <a:schemeClr val="tx1"/>
                </a:solidFill>
                <a:latin typeface="+mn-lt"/>
                <a:ea typeface="+mn-ea"/>
                <a:cs typeface="+mn-cs"/>
              </a:rPr>
              <a:t>) that has similar characteristics, was considered.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the table, there are the specific consumption data declared by VW, with the distinction between electric energy consumption and gasoline consumption for plug-in hybrids.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Consumptions are measured according to the homologation cycles.</a:t>
            </a:r>
            <a:endParaRPr lang="it-IT" sz="1200" kern="1200" dirty="0" smtClean="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67A67DBE-D3BB-F74E-84C1-4CEDFE4037FA}" type="slidenum">
              <a:rPr lang="it-IT" smtClean="0"/>
              <a:pPr/>
              <a:t>8</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pPr rtl="0"/>
            <a:r>
              <a:rPr lang="en-US" dirty="0" smtClean="0"/>
              <a:t>The </a:t>
            </a:r>
            <a:r>
              <a:rPr lang="en-US" b="1" dirty="0" smtClean="0"/>
              <a:t>New European Driving Cycle</a:t>
            </a:r>
            <a:r>
              <a:rPr lang="en-US" dirty="0" smtClean="0"/>
              <a:t> (</a:t>
            </a:r>
            <a:r>
              <a:rPr lang="en-US" b="1" dirty="0" smtClean="0"/>
              <a:t>NEDC</a:t>
            </a:r>
            <a:r>
              <a:rPr lang="en-US" dirty="0" smtClean="0"/>
              <a:t>) is a </a:t>
            </a:r>
            <a:r>
              <a:rPr lang="en-US" dirty="0" smtClean="0">
                <a:hlinkClick r:id="rId3" tooltip="Driving cycle"/>
              </a:rPr>
              <a:t>driving cycle</a:t>
            </a:r>
            <a:r>
              <a:rPr lang="en-US" dirty="0" smtClean="0"/>
              <a:t>, last updated in 1997, designed to assess the emission levels of car engines and </a:t>
            </a:r>
            <a:r>
              <a:rPr lang="en-US" dirty="0" smtClean="0">
                <a:hlinkClick r:id="rId4" tooltip="Fuel economy in automobiles"/>
              </a:rPr>
              <a:t>fuel economy</a:t>
            </a:r>
            <a:r>
              <a:rPr lang="en-US" dirty="0" smtClean="0"/>
              <a:t> in </a:t>
            </a:r>
            <a:r>
              <a:rPr lang="en-US" dirty="0" smtClean="0">
                <a:hlinkClick r:id="rId5" tooltip="Automobile"/>
              </a:rPr>
              <a:t>passenger cars</a:t>
            </a:r>
            <a:r>
              <a:rPr lang="en-US" dirty="0" smtClean="0"/>
              <a:t> (which excludes </a:t>
            </a:r>
            <a:r>
              <a:rPr lang="en-US" dirty="0" smtClean="0">
                <a:hlinkClick r:id="rId6" tooltip="Light truck"/>
              </a:rPr>
              <a:t>light trucks</a:t>
            </a:r>
            <a:r>
              <a:rPr lang="en-US" dirty="0" smtClean="0"/>
              <a:t> and commercial vehicles). It is</a:t>
            </a:r>
            <a:r>
              <a:rPr lang="en-US" baseline="0" dirty="0" smtClean="0"/>
              <a:t> the so-called “homologation cycle”.</a:t>
            </a:r>
            <a:endParaRPr lang="en-US" dirty="0" smtClean="0"/>
          </a:p>
          <a:p>
            <a:pPr rtl="0"/>
            <a:r>
              <a:rPr lang="en-US" dirty="0" smtClean="0"/>
              <a:t>It consists of four repeated </a:t>
            </a:r>
            <a:r>
              <a:rPr lang="en-US" b="1" dirty="0" smtClean="0"/>
              <a:t>ECE-15</a:t>
            </a:r>
            <a:r>
              <a:rPr lang="en-US" dirty="0" smtClean="0"/>
              <a:t> urban driving cycles (</a:t>
            </a:r>
            <a:r>
              <a:rPr lang="en-US" b="1" dirty="0" smtClean="0"/>
              <a:t>UDC</a:t>
            </a:r>
            <a:r>
              <a:rPr lang="en-US" dirty="0" smtClean="0"/>
              <a:t>) and one Extra-Urban driving cycle (</a:t>
            </a:r>
            <a:r>
              <a:rPr lang="en-US" b="1" dirty="0" smtClean="0"/>
              <a:t>EUDC</a:t>
            </a:r>
            <a:r>
              <a:rPr lang="en-US" dirty="0" smtClean="0"/>
              <a:t>).</a:t>
            </a:r>
          </a:p>
          <a:p>
            <a:pPr rtl="0"/>
            <a:r>
              <a:rPr lang="en-US" dirty="0" smtClean="0"/>
              <a:t>It is maintained by the </a:t>
            </a:r>
            <a:r>
              <a:rPr lang="en-US" dirty="0" smtClean="0">
                <a:hlinkClick r:id="rId7" tooltip="UNECE"/>
              </a:rPr>
              <a:t>UNECE</a:t>
            </a:r>
            <a:r>
              <a:rPr lang="en-US" dirty="0" smtClean="0"/>
              <a:t> </a:t>
            </a:r>
            <a:r>
              <a:rPr lang="en-US" dirty="0" smtClean="0">
                <a:hlinkClick r:id="rId8" tooltip="World Forum for Harmonization of Vehicle Regulations"/>
              </a:rPr>
              <a:t>World Forum for Harmonization of Vehicle Regulations</a:t>
            </a:r>
            <a:r>
              <a:rPr lang="en-US" dirty="0" smtClean="0"/>
              <a:t> (WP.29),</a:t>
            </a:r>
            <a:r>
              <a:rPr lang="en-US" baseline="30000" dirty="0" smtClean="0">
                <a:hlinkClick r:id="rId9"/>
              </a:rPr>
              <a:t>[3]</a:t>
            </a:r>
            <a:r>
              <a:rPr lang="en-US" dirty="0" smtClean="0"/>
              <a:t> which also works on its successor, the </a:t>
            </a:r>
            <a:r>
              <a:rPr lang="en-US" dirty="0" smtClean="0">
                <a:hlinkClick r:id="rId10" tooltip="Worldwide harmonized Light vehicles Test Procedures"/>
              </a:rPr>
              <a:t>Worldwide harmonized Light vehicles Test Procedures</a:t>
            </a:r>
            <a:r>
              <a:rPr lang="en-US" dirty="0" smtClean="0"/>
              <a:t> (WLTP).</a:t>
            </a:r>
            <a:r>
              <a:rPr lang="en-US" baseline="30000" dirty="0" smtClean="0">
                <a:hlinkClick r:id="rId9"/>
              </a:rPr>
              <a:t>[4]</a:t>
            </a:r>
            <a:endParaRPr lang="en-US" dirty="0" smtClean="0"/>
          </a:p>
          <a:p>
            <a:pPr rtl="0"/>
            <a:r>
              <a:rPr lang="en-US" dirty="0" smtClean="0"/>
              <a:t>Although originally designed for petrol-based road vehicles, the driving cycle is now also used for diesel vehicles and to estimate the electric power consumption and driving range of </a:t>
            </a:r>
            <a:r>
              <a:rPr lang="en-US" dirty="0" smtClean="0">
                <a:hlinkClick r:id="rId11" tooltip="Hybrid electric vehicle"/>
              </a:rPr>
              <a:t>hybrid</a:t>
            </a:r>
            <a:r>
              <a:rPr lang="en-US" dirty="0" smtClean="0"/>
              <a:t>, but,</a:t>
            </a:r>
            <a:r>
              <a:rPr lang="en-US" baseline="0" dirty="0" smtClean="0"/>
              <a:t> as everyone can see, the </a:t>
            </a:r>
            <a:r>
              <a:rPr lang="en-US" baseline="0" dirty="0" err="1" smtClean="0"/>
              <a:t>extraurban</a:t>
            </a:r>
            <a:r>
              <a:rPr lang="en-US" baseline="0" dirty="0" smtClean="0"/>
              <a:t> part is predominant, in terms of mileage, with respect to the urban part (</a:t>
            </a:r>
            <a:r>
              <a:rPr lang="en-US" sz="1200" kern="1200" dirty="0" smtClean="0">
                <a:solidFill>
                  <a:schemeClr val="tx1"/>
                </a:solidFill>
                <a:latin typeface="+mn-lt"/>
                <a:ea typeface="+mn-ea"/>
                <a:cs typeface="+mn-cs"/>
              </a:rPr>
              <a:t>(3,9 km vs. 6,9 km).</a:t>
            </a:r>
            <a:endParaRPr lang="en-US" baseline="0" dirty="0" smtClean="0"/>
          </a:p>
          <a:p>
            <a:endParaRPr lang="en-US" dirty="0" smtClean="0"/>
          </a:p>
          <a:p>
            <a:r>
              <a:rPr lang="en-US" dirty="0" smtClean="0"/>
              <a:t>Since it is crucial to use a test cycle that reflects real-world driving style,</a:t>
            </a:r>
            <a:r>
              <a:rPr lang="en-US" baseline="0" dirty="0" smtClean="0"/>
              <a:t> speaking of plug-in hybrid or battery vehicle</a:t>
            </a:r>
            <a:r>
              <a:rPr lang="en-US" dirty="0" smtClean="0"/>
              <a:t> </a:t>
            </a:r>
            <a:r>
              <a:rPr lang="en-US" u="sng" dirty="0" smtClean="0"/>
              <a:t>the predominant part should be considered the urban part.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67A67DBE-D3BB-F74E-84C1-4CEDFE4037FA}" type="slidenum">
              <a:rPr lang="it-IT" smtClean="0"/>
              <a:pPr/>
              <a:t>9</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accent2"/>
                </a:solidFill>
              </a:rPr>
              <a:t>To investigate the </a:t>
            </a:r>
            <a:r>
              <a:rPr lang="en-US" b="1" i="1" dirty="0" smtClean="0">
                <a:solidFill>
                  <a:schemeClr val="accent2"/>
                </a:solidFill>
              </a:rPr>
              <a:t>real mileage covered </a:t>
            </a:r>
            <a:r>
              <a:rPr lang="en-US" dirty="0" smtClean="0">
                <a:solidFill>
                  <a:schemeClr val="accent2"/>
                </a:solidFill>
              </a:rPr>
              <a:t>by drivers and understanding </a:t>
            </a:r>
            <a:r>
              <a:rPr lang="en-US" b="1" i="1" dirty="0" smtClean="0">
                <a:solidFill>
                  <a:schemeClr val="accent2"/>
                </a:solidFill>
              </a:rPr>
              <a:t>how much range can be covered by EVs </a:t>
            </a:r>
            <a:r>
              <a:rPr lang="en-US" dirty="0" smtClean="0">
                <a:solidFill>
                  <a:schemeClr val="accent2"/>
                </a:solidFill>
              </a:rPr>
              <a:t>we need to carry out an analysis based on </a:t>
            </a:r>
            <a:r>
              <a:rPr lang="en-US" b="1" i="1" dirty="0" smtClean="0">
                <a:solidFill>
                  <a:schemeClr val="accent2"/>
                </a:solidFill>
              </a:rPr>
              <a:t>daily driving patterns</a:t>
            </a:r>
            <a:r>
              <a:rPr lang="en-US" sz="1200" kern="1200" dirty="0" smtClean="0">
                <a:solidFill>
                  <a:schemeClr val="tx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accent2"/>
                </a:solidFill>
              </a:rPr>
              <a:t>Recent advances in space based navigation system technology, as </a:t>
            </a:r>
            <a:r>
              <a:rPr lang="en-US" b="1" dirty="0" smtClean="0">
                <a:solidFill>
                  <a:schemeClr val="accent2"/>
                </a:solidFill>
              </a:rPr>
              <a:t>GPS</a:t>
            </a:r>
            <a:r>
              <a:rPr lang="en-US" dirty="0" smtClean="0">
                <a:solidFill>
                  <a:schemeClr val="accent2"/>
                </a:solidFill>
              </a:rPr>
              <a:t>, and related reductions in equipment cost have suggest to use </a:t>
            </a:r>
            <a:r>
              <a:rPr lang="en-US" b="1" dirty="0" smtClean="0">
                <a:solidFill>
                  <a:schemeClr val="accent2"/>
                </a:solidFill>
              </a:rPr>
              <a:t>GPS</a:t>
            </a:r>
            <a:r>
              <a:rPr lang="en-US" dirty="0" smtClean="0">
                <a:solidFill>
                  <a:schemeClr val="accent2"/>
                </a:solidFill>
              </a:rPr>
              <a:t> data </a:t>
            </a:r>
            <a:r>
              <a:rPr lang="en-US" b="1" i="1" dirty="0" smtClean="0">
                <a:solidFill>
                  <a:schemeClr val="accent2"/>
                </a:solidFill>
              </a:rPr>
              <a:t>for travel surveys</a:t>
            </a:r>
            <a:r>
              <a:rPr lang="en-US" dirty="0" smtClean="0">
                <a:solidFill>
                  <a:schemeClr val="accent2"/>
                </a:solidFill>
              </a:rPr>
              <a:t>. </a:t>
            </a:r>
          </a:p>
          <a:p>
            <a:pPr algn="l"/>
            <a:r>
              <a:rPr lang="en-US" dirty="0" smtClean="0">
                <a:solidFill>
                  <a:schemeClr val="accent2"/>
                </a:solidFill>
              </a:rPr>
              <a:t>To perform the national project on </a:t>
            </a:r>
            <a:r>
              <a:rPr lang="en-US" dirty="0" err="1" smtClean="0">
                <a:solidFill>
                  <a:schemeClr val="accent2"/>
                </a:solidFill>
              </a:rPr>
              <a:t>Electromobility</a:t>
            </a:r>
            <a:r>
              <a:rPr lang="en-US" dirty="0" smtClean="0">
                <a:solidFill>
                  <a:schemeClr val="accent2"/>
                </a:solidFill>
              </a:rPr>
              <a:t> carried out in the framework of the National Research Program on Electricity Grid </a:t>
            </a:r>
            <a:r>
              <a:rPr lang="en-US" b="1" dirty="0" smtClean="0">
                <a:solidFill>
                  <a:schemeClr val="accent2"/>
                </a:solidFill>
              </a:rPr>
              <a:t>ENEA</a:t>
            </a:r>
            <a:r>
              <a:rPr lang="en-US" dirty="0" smtClean="0">
                <a:solidFill>
                  <a:schemeClr val="accent2"/>
                </a:solidFill>
              </a:rPr>
              <a:t> (Italian National Agency for New Technologies, Energy and Sustainable Economic Development) acquired from a private company specialized in vehicle monitoring for safety and security applications, a set of these data collected with </a:t>
            </a:r>
            <a:r>
              <a:rPr lang="en-US" b="1" dirty="0" smtClean="0">
                <a:solidFill>
                  <a:schemeClr val="accent2"/>
                </a:solidFill>
              </a:rPr>
              <a:t>GPS/GSM</a:t>
            </a:r>
            <a:r>
              <a:rPr lang="en-US" dirty="0" smtClean="0">
                <a:solidFill>
                  <a:schemeClr val="accent2"/>
                </a:solidFill>
              </a:rPr>
              <a:t> devices that  </a:t>
            </a:r>
            <a:r>
              <a:rPr lang="en-US" b="1" i="1" dirty="0" smtClean="0">
                <a:solidFill>
                  <a:srgbClr val="FF0000"/>
                </a:solidFill>
              </a:rPr>
              <a:t>represent many mobility patterns in the Province of Rome.</a:t>
            </a:r>
            <a:r>
              <a:rPr lang="en-US" dirty="0" smtClean="0">
                <a:solidFill>
                  <a:schemeClr val="accent2"/>
                </a:solidFill>
              </a:rPr>
              <a:t> </a:t>
            </a:r>
          </a:p>
          <a:p>
            <a:pPr algn="l"/>
            <a:r>
              <a:rPr lang="en-US" dirty="0" smtClean="0"/>
              <a:t>Of all the vehicles present in the database thus obtained, a possible homogeneous sample was selected, identifying vehicles that are resident within the ring road  that surrounds Rome (in </a:t>
            </a:r>
            <a:r>
              <a:rPr lang="en-US" dirty="0" err="1" smtClean="0"/>
              <a:t>italian</a:t>
            </a:r>
            <a:r>
              <a:rPr lang="en-US" dirty="0" smtClean="0"/>
              <a:t> “Grande </a:t>
            </a:r>
            <a:r>
              <a:rPr lang="en-US" dirty="0" err="1" smtClean="0"/>
              <a:t>raccordo</a:t>
            </a:r>
            <a:r>
              <a:rPr lang="en-US" dirty="0" smtClean="0"/>
              <a:t> </a:t>
            </a:r>
            <a:r>
              <a:rPr lang="en-US" dirty="0" err="1" smtClean="0"/>
              <a:t>anulare</a:t>
            </a:r>
            <a:r>
              <a:rPr lang="en-US" dirty="0" smtClean="0"/>
              <a:t>, GRA) and which never run, during the month, outside the rectangular area that surrounds the province of Rome.</a:t>
            </a:r>
            <a:endParaRPr lang="it-IT"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  </a:t>
            </a:r>
            <a:endParaRPr lang="it-IT" sz="1200" kern="1200" dirty="0" smtClean="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67A67DBE-D3BB-F74E-84C1-4CEDFE4037FA}" type="slidenum">
              <a:rPr lang="it-IT" smtClean="0"/>
              <a:pPr/>
              <a:t>10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iniziale">
    <p:bg>
      <p:bgPr>
        <a:solidFill>
          <a:schemeClr val="bg1"/>
        </a:solidFill>
        <a:effectLst/>
      </p:bgPr>
    </p:bg>
    <p:spTree>
      <p:nvGrpSpPr>
        <p:cNvPr id="1" name=""/>
        <p:cNvGrpSpPr/>
        <p:nvPr/>
      </p:nvGrpSpPr>
      <p:grpSpPr>
        <a:xfrm>
          <a:off x="0" y="0"/>
          <a:ext cx="0" cy="0"/>
          <a:chOff x="0" y="0"/>
          <a:chExt cx="0" cy="0"/>
        </a:xfrm>
      </p:grpSpPr>
      <p:sp>
        <p:nvSpPr>
          <p:cNvPr id="12" name="Rettangolo 11"/>
          <p:cNvSpPr/>
          <p:nvPr userDrawn="1"/>
        </p:nvSpPr>
        <p:spPr>
          <a:xfrm>
            <a:off x="872" y="1297581"/>
            <a:ext cx="9165896" cy="2809166"/>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p:cNvSpPr/>
          <p:nvPr userDrawn="1"/>
        </p:nvSpPr>
        <p:spPr>
          <a:xfrm>
            <a:off x="0" y="4929294"/>
            <a:ext cx="9165896" cy="228758"/>
          </a:xfrm>
          <a:prstGeom prst="rect">
            <a:avLst/>
          </a:prstGeom>
          <a:solidFill>
            <a:srgbClr val="2D79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Rettangolo 20"/>
          <p:cNvSpPr/>
          <p:nvPr userDrawn="1"/>
        </p:nvSpPr>
        <p:spPr>
          <a:xfrm>
            <a:off x="872" y="3791060"/>
            <a:ext cx="9165896" cy="546917"/>
          </a:xfrm>
          <a:prstGeom prst="rect">
            <a:avLst/>
          </a:prstGeom>
          <a:solidFill>
            <a:srgbClr val="0048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p:cNvSpPr/>
          <p:nvPr userDrawn="1"/>
        </p:nvSpPr>
        <p:spPr>
          <a:xfrm>
            <a:off x="0" y="0"/>
            <a:ext cx="9144000" cy="13056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Sottotitolo 2"/>
          <p:cNvSpPr>
            <a:spLocks noGrp="1"/>
          </p:cNvSpPr>
          <p:nvPr userDrawn="1">
            <p:ph type="subTitle" idx="1" hasCustomPrompt="1"/>
          </p:nvPr>
        </p:nvSpPr>
        <p:spPr>
          <a:xfrm>
            <a:off x="514334" y="2364002"/>
            <a:ext cx="8440819" cy="430887"/>
          </a:xfrm>
        </p:spPr>
        <p:txBody>
          <a:bodyPr wrap="square" lIns="0" tIns="0" bIns="0">
            <a:spAutoFit/>
          </a:bodyPr>
          <a:lstStyle>
            <a:lvl1pPr marL="0" indent="0" algn="l">
              <a:buNone/>
              <a:defRPr sz="2800" b="0" i="0" baseline="0">
                <a:ln>
                  <a:noFill/>
                </a:ln>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Sottotitolo della presentazione – </a:t>
            </a:r>
            <a:r>
              <a:rPr lang="it-IT" dirty="0" err="1" smtClean="0"/>
              <a:t>Arial</a:t>
            </a:r>
            <a:r>
              <a:rPr lang="it-IT" dirty="0" smtClean="0"/>
              <a:t> 30pt</a:t>
            </a:r>
            <a:endParaRPr lang="it-IT" dirty="0"/>
          </a:p>
        </p:txBody>
      </p:sp>
      <p:sp>
        <p:nvSpPr>
          <p:cNvPr id="5" name="Segnaposto testo 4"/>
          <p:cNvSpPr>
            <a:spLocks noGrp="1"/>
          </p:cNvSpPr>
          <p:nvPr userDrawn="1">
            <p:ph type="body" sz="quarter" idx="10" hasCustomPrompt="1"/>
          </p:nvPr>
        </p:nvSpPr>
        <p:spPr>
          <a:xfrm>
            <a:off x="514334" y="3862373"/>
            <a:ext cx="8440818" cy="369332"/>
          </a:xfrm>
        </p:spPr>
        <p:txBody>
          <a:bodyPr wrap="square" lIns="0">
            <a:spAutoFit/>
          </a:bodyPr>
          <a:lstStyle>
            <a:lvl1pPr marL="0" indent="0" algn="l">
              <a:spcBef>
                <a:spcPts val="0"/>
              </a:spcBef>
              <a:buNone/>
              <a:defRPr sz="1800" b="1" i="0" baseline="0">
                <a:solidFill>
                  <a:schemeClr val="bg1"/>
                </a:solidFill>
                <a:latin typeface="+mj-lt"/>
              </a:defRPr>
            </a:lvl1pPr>
            <a:lvl2pPr algn="l">
              <a:spcBef>
                <a:spcPts val="0"/>
              </a:spcBef>
              <a:defRPr sz="1800" b="1" i="0" baseline="0">
                <a:solidFill>
                  <a:schemeClr val="bg1"/>
                </a:solidFill>
                <a:latin typeface="+mj-lt"/>
              </a:defRPr>
            </a:lvl2pPr>
            <a:lvl3pPr algn="l">
              <a:spcBef>
                <a:spcPts val="0"/>
              </a:spcBef>
              <a:defRPr sz="1800" b="1" i="0" baseline="0">
                <a:solidFill>
                  <a:schemeClr val="bg1"/>
                </a:solidFill>
                <a:latin typeface="+mj-lt"/>
              </a:defRPr>
            </a:lvl3pPr>
            <a:lvl4pPr algn="l">
              <a:spcBef>
                <a:spcPts val="0"/>
              </a:spcBef>
              <a:defRPr sz="1800" b="1" i="0" baseline="0">
                <a:solidFill>
                  <a:schemeClr val="bg1"/>
                </a:solidFill>
                <a:latin typeface="+mj-lt"/>
              </a:defRPr>
            </a:lvl4pPr>
            <a:lvl5pPr algn="l">
              <a:spcBef>
                <a:spcPts val="0"/>
              </a:spcBef>
              <a:defRPr sz="1800" b="1" i="0" baseline="0">
                <a:solidFill>
                  <a:schemeClr val="bg1"/>
                </a:solidFill>
                <a:latin typeface="+mj-lt"/>
              </a:defRPr>
            </a:lvl5pPr>
          </a:lstStyle>
          <a:p>
            <a:pPr lvl="0"/>
            <a:r>
              <a:rPr lang="it-IT" dirty="0" smtClean="0"/>
              <a:t>Autore Dipartimento/Unità – </a:t>
            </a:r>
            <a:r>
              <a:rPr lang="it-IT" dirty="0" err="1" smtClean="0"/>
              <a:t>Arial</a:t>
            </a:r>
            <a:r>
              <a:rPr lang="it-IT" dirty="0" smtClean="0"/>
              <a:t> 18 </a:t>
            </a:r>
            <a:r>
              <a:rPr lang="it-IT" dirty="0" err="1" smtClean="0"/>
              <a:t>pt</a:t>
            </a:r>
            <a:endParaRPr lang="it-IT" dirty="0" smtClean="0"/>
          </a:p>
        </p:txBody>
      </p:sp>
      <p:sp>
        <p:nvSpPr>
          <p:cNvPr id="9" name="Titolo 8"/>
          <p:cNvSpPr>
            <a:spLocks noGrp="1"/>
          </p:cNvSpPr>
          <p:nvPr userDrawn="1">
            <p:ph type="title" hasCustomPrompt="1"/>
          </p:nvPr>
        </p:nvSpPr>
        <p:spPr>
          <a:xfrm>
            <a:off x="514334" y="1609751"/>
            <a:ext cx="8440819" cy="492443"/>
          </a:xfrm>
        </p:spPr>
        <p:txBody>
          <a:bodyPr lIns="0"/>
          <a:lstStyle>
            <a:lvl1pPr>
              <a:defRPr sz="3200" baseline="0">
                <a:ln>
                  <a:noFill/>
                </a:ln>
                <a:solidFill>
                  <a:schemeClr val="bg1"/>
                </a:solidFill>
              </a:defRPr>
            </a:lvl1pPr>
          </a:lstStyle>
          <a:p>
            <a:r>
              <a:rPr lang="it-IT" dirty="0" smtClean="0"/>
              <a:t>Titolo della presentazione – </a:t>
            </a:r>
            <a:r>
              <a:rPr lang="it-IT" dirty="0" err="1" smtClean="0"/>
              <a:t>Arial</a:t>
            </a:r>
            <a:r>
              <a:rPr lang="it-IT" dirty="0" smtClean="0"/>
              <a:t> 30pt</a:t>
            </a:r>
            <a:endParaRPr lang="it-IT" dirty="0"/>
          </a:p>
        </p:txBody>
      </p:sp>
      <p:pic>
        <p:nvPicPr>
          <p:cNvPr id="6" name="Immagine 5" descr="LogoENEAVettorialeneroVerticale.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514334" y="147081"/>
            <a:ext cx="2784516" cy="848361"/>
          </a:xfrm>
          <a:prstGeom prst="rect">
            <a:avLst/>
          </a:prstGeom>
        </p:spPr>
      </p:pic>
      <p:pic>
        <p:nvPicPr>
          <p:cNvPr id="2" name="Immagine 1" descr="BANNER.jpg"/>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0" y="4354469"/>
            <a:ext cx="9144000" cy="579120"/>
          </a:xfrm>
          <a:prstGeom prst="rect">
            <a:avLst/>
          </a:prstGeom>
        </p:spPr>
      </p:pic>
      <p:sp>
        <p:nvSpPr>
          <p:cNvPr id="10" name="Segnaposto testo 9"/>
          <p:cNvSpPr>
            <a:spLocks noGrp="1"/>
          </p:cNvSpPr>
          <p:nvPr>
            <p:ph type="body" sz="quarter" idx="11" hasCustomPrompt="1"/>
          </p:nvPr>
        </p:nvSpPr>
        <p:spPr>
          <a:xfrm>
            <a:off x="514350" y="3161098"/>
            <a:ext cx="8440738" cy="400110"/>
          </a:xfrm>
        </p:spPr>
        <p:txBody>
          <a:bodyPr lIns="0" anchor="t" anchorCtr="0">
            <a:spAutoFit/>
          </a:bodyPr>
          <a:lstStyle>
            <a:lvl1pPr marL="0" indent="0">
              <a:buNone/>
              <a:defRPr sz="2000" i="1" baseline="0">
                <a:solidFill>
                  <a:schemeClr val="bg1"/>
                </a:solidFill>
              </a:defRPr>
            </a:lvl1pPr>
            <a:lvl2pPr>
              <a:defRPr sz="1800" i="1">
                <a:solidFill>
                  <a:schemeClr val="bg1"/>
                </a:solidFill>
              </a:defRPr>
            </a:lvl2pPr>
            <a:lvl3pPr>
              <a:defRPr sz="1800" i="1">
                <a:solidFill>
                  <a:schemeClr val="bg1"/>
                </a:solidFill>
              </a:defRPr>
            </a:lvl3pPr>
            <a:lvl4pPr>
              <a:defRPr sz="1800" i="1">
                <a:solidFill>
                  <a:schemeClr val="bg1"/>
                </a:solidFill>
              </a:defRPr>
            </a:lvl4pPr>
            <a:lvl5pPr>
              <a:defRPr sz="1800" i="1">
                <a:solidFill>
                  <a:schemeClr val="bg1"/>
                </a:solidFill>
              </a:defRPr>
            </a:lvl5pPr>
          </a:lstStyle>
          <a:p>
            <a:pPr lvl="0"/>
            <a:r>
              <a:rPr lang="it-IT" dirty="0" smtClean="0"/>
              <a:t>Luogo e data – </a:t>
            </a:r>
            <a:r>
              <a:rPr lang="it-IT" dirty="0" err="1" smtClean="0"/>
              <a:t>Arial</a:t>
            </a:r>
            <a:r>
              <a:rPr lang="it-IT" dirty="0" smtClean="0"/>
              <a:t> 20pt </a:t>
            </a:r>
            <a:endParaRPr lang="it-IT" dirty="0"/>
          </a:p>
        </p:txBody>
      </p:sp>
    </p:spTree>
    <p:extLst>
      <p:ext uri="{BB962C8B-B14F-4D97-AF65-F5344CB8AC3E}">
        <p14:creationId xmlns="" xmlns:p14="http://schemas.microsoft.com/office/powerpoint/2010/main" val="994971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vuoto">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fld id="{02C7C199-0D0D-7840-A88D-785280B31CF7}" type="slidenum">
              <a:rPr lang="it-IT" smtClean="0"/>
              <a:pPr/>
              <a:t>‹N›</a:t>
            </a:fld>
            <a:endParaRPr lang="it-IT"/>
          </a:p>
        </p:txBody>
      </p:sp>
      <p:sp>
        <p:nvSpPr>
          <p:cNvPr id="5" name="Segnaposto testo 4"/>
          <p:cNvSpPr>
            <a:spLocks noGrp="1"/>
          </p:cNvSpPr>
          <p:nvPr>
            <p:ph type="body" sz="quarter" idx="11" hasCustomPrompt="1"/>
          </p:nvPr>
        </p:nvSpPr>
        <p:spPr>
          <a:xfrm>
            <a:off x="413414" y="803435"/>
            <a:ext cx="8228898" cy="3818479"/>
          </a:xfrm>
        </p:spPr>
        <p:txBody>
          <a:bodyPr/>
          <a:lstStyle/>
          <a:p>
            <a:pPr lvl="0"/>
            <a:r>
              <a:rPr lang="it-IT" dirty="0" err="1" smtClean="0"/>
              <a:t>Lorem</a:t>
            </a:r>
            <a:r>
              <a:rPr lang="it-IT" dirty="0" smtClean="0"/>
              <a:t> </a:t>
            </a:r>
            <a:r>
              <a:rPr lang="it-IT" dirty="0" err="1" smtClean="0"/>
              <a:t>ipsum</a:t>
            </a:r>
            <a:r>
              <a:rPr lang="it-IT" dirty="0" smtClean="0"/>
              <a:t> </a:t>
            </a:r>
            <a:r>
              <a:rPr lang="it-IT" dirty="0" err="1" smtClean="0"/>
              <a:t>dolor</a:t>
            </a:r>
            <a:r>
              <a:rPr lang="it-IT" dirty="0" smtClean="0"/>
              <a:t> sic </a:t>
            </a:r>
            <a:r>
              <a:rPr lang="it-IT" dirty="0" err="1" smtClean="0"/>
              <a:t>amet</a:t>
            </a:r>
            <a:endParaRPr lang="it-IT" dirty="0" smtClean="0"/>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6" name="Titolo 5"/>
          <p:cNvSpPr>
            <a:spLocks noGrp="1"/>
          </p:cNvSpPr>
          <p:nvPr>
            <p:ph type="title" hasCustomPrompt="1"/>
          </p:nvPr>
        </p:nvSpPr>
        <p:spPr/>
        <p:txBody>
          <a:bodyPr/>
          <a:lstStyle/>
          <a:p>
            <a:r>
              <a:rPr lang="it-IT" dirty="0" smtClean="0"/>
              <a:t>Titolo</a:t>
            </a:r>
            <a:endParaRPr lang="it-IT" dirty="0"/>
          </a:p>
        </p:txBody>
      </p:sp>
    </p:spTree>
    <p:extLst>
      <p:ext uri="{BB962C8B-B14F-4D97-AF65-F5344CB8AC3E}">
        <p14:creationId xmlns="" xmlns:p14="http://schemas.microsoft.com/office/powerpoint/2010/main" val="4130617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7" name="Rettangolo 6"/>
          <p:cNvSpPr/>
          <p:nvPr userDrawn="1"/>
        </p:nvSpPr>
        <p:spPr>
          <a:xfrm>
            <a:off x="0" y="1"/>
            <a:ext cx="9144000" cy="788306"/>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13414" y="177838"/>
            <a:ext cx="8229600" cy="400110"/>
          </a:xfrm>
        </p:spPr>
        <p:txBody>
          <a:bodyPr/>
          <a:lstStyle>
            <a:lvl1pPr>
              <a:defRPr sz="2600">
                <a:solidFill>
                  <a:srgbClr val="FFFFFF"/>
                </a:solidFill>
              </a:defRPr>
            </a:lvl1pPr>
          </a:lstStyle>
          <a:p>
            <a:r>
              <a:rPr lang="it-IT" dirty="0" smtClean="0"/>
              <a:t>Titolo della slide – </a:t>
            </a:r>
            <a:r>
              <a:rPr lang="it-IT" dirty="0" err="1" smtClean="0"/>
              <a:t>Arial</a:t>
            </a:r>
            <a:r>
              <a:rPr lang="it-IT" dirty="0" smtClean="0"/>
              <a:t> 26pt </a:t>
            </a:r>
            <a:endParaRPr lang="it-IT" dirty="0"/>
          </a:p>
        </p:txBody>
      </p:sp>
      <p:sp>
        <p:nvSpPr>
          <p:cNvPr id="15" name="Segnaposto testo 14"/>
          <p:cNvSpPr>
            <a:spLocks noGrp="1"/>
          </p:cNvSpPr>
          <p:nvPr>
            <p:ph type="body" sz="quarter" idx="13" hasCustomPrompt="1"/>
          </p:nvPr>
        </p:nvSpPr>
        <p:spPr>
          <a:xfrm>
            <a:off x="413414" y="939800"/>
            <a:ext cx="8229600" cy="400110"/>
          </a:xfrm>
        </p:spPr>
        <p:txBody>
          <a:bodyPr>
            <a:spAutoFit/>
          </a:bodyPr>
          <a:lstStyle>
            <a:lvl1pPr marL="0" indent="0">
              <a:buNone/>
              <a:defRPr sz="2000" b="1" baseline="0">
                <a:solidFill>
                  <a:srgbClr val="7F7F7F"/>
                </a:solidFill>
              </a:defRPr>
            </a:lvl1pPr>
            <a:lvl2pPr>
              <a:defRPr sz="2000" b="1">
                <a:solidFill>
                  <a:srgbClr val="7F7F7F"/>
                </a:solidFill>
              </a:defRPr>
            </a:lvl2pPr>
            <a:lvl3pPr>
              <a:defRPr sz="2000" b="1">
                <a:solidFill>
                  <a:srgbClr val="7F7F7F"/>
                </a:solidFill>
              </a:defRPr>
            </a:lvl3pPr>
            <a:lvl4pPr>
              <a:defRPr sz="2000" b="1">
                <a:solidFill>
                  <a:srgbClr val="7F7F7F"/>
                </a:solidFill>
              </a:defRPr>
            </a:lvl4pPr>
            <a:lvl5pPr>
              <a:defRPr sz="2000" b="1">
                <a:solidFill>
                  <a:srgbClr val="7F7F7F"/>
                </a:solidFill>
              </a:defRPr>
            </a:lvl5pPr>
          </a:lstStyle>
          <a:p>
            <a:pPr lvl="0"/>
            <a:r>
              <a:rPr lang="it-IT" dirty="0" smtClean="0"/>
              <a:t>Titolo di secondo livello 20pt </a:t>
            </a:r>
            <a:r>
              <a:rPr lang="it-IT" dirty="0" err="1" smtClean="0"/>
              <a:t>Arial</a:t>
            </a:r>
            <a:r>
              <a:rPr lang="it-IT" dirty="0" smtClean="0"/>
              <a:t> </a:t>
            </a:r>
            <a:r>
              <a:rPr lang="it-IT" dirty="0" err="1" smtClean="0"/>
              <a:t>bold</a:t>
            </a:r>
            <a:endParaRPr lang="it-IT" dirty="0"/>
          </a:p>
        </p:txBody>
      </p:sp>
      <p:sp>
        <p:nvSpPr>
          <p:cNvPr id="17" name="Segnaposto testo 16"/>
          <p:cNvSpPr>
            <a:spLocks noGrp="1"/>
          </p:cNvSpPr>
          <p:nvPr>
            <p:ph type="body" sz="quarter" idx="14" hasCustomPrompt="1"/>
          </p:nvPr>
        </p:nvSpPr>
        <p:spPr>
          <a:xfrm>
            <a:off x="413413" y="1513047"/>
            <a:ext cx="8229599" cy="769441"/>
          </a:xfrm>
        </p:spPr>
        <p:txBody>
          <a:bodyPr wrap="square">
            <a:spAutoFit/>
          </a:bodyPr>
          <a:lstStyle>
            <a:lvl1pPr marL="457200" indent="-457200">
              <a:buFont typeface="+mj-lt"/>
              <a:buAutoNum type="arabicPeriod"/>
              <a:defRPr sz="2000" baseline="0"/>
            </a:lvl1pPr>
            <a:lvl2pPr marL="457200" indent="0">
              <a:buNone/>
              <a:defRPr sz="2000"/>
            </a:lvl2pPr>
            <a:lvl3pPr>
              <a:defRPr sz="2000"/>
            </a:lvl3pPr>
            <a:lvl4pPr>
              <a:defRPr sz="2000"/>
            </a:lvl4pPr>
            <a:lvl5pPr>
              <a:defRPr sz="2000"/>
            </a:lvl5pPr>
          </a:lstStyle>
          <a:p>
            <a:pPr lvl="0"/>
            <a:r>
              <a:rPr lang="it-IT" dirty="0" smtClean="0"/>
              <a:t>Corpo del testo 20pt </a:t>
            </a:r>
            <a:r>
              <a:rPr lang="it-IT" dirty="0" err="1" smtClean="0"/>
              <a:t>Arial</a:t>
            </a:r>
            <a:r>
              <a:rPr lang="it-IT" dirty="0" smtClean="0"/>
              <a:t> regular</a:t>
            </a:r>
          </a:p>
          <a:p>
            <a:pPr lvl="0"/>
            <a:r>
              <a:rPr lang="it-IT" dirty="0" err="1" smtClean="0"/>
              <a:t>Lorem</a:t>
            </a:r>
            <a:r>
              <a:rPr lang="it-IT" dirty="0" smtClean="0"/>
              <a:t> </a:t>
            </a:r>
            <a:r>
              <a:rPr lang="it-IT" dirty="0" err="1" smtClean="0"/>
              <a:t>ipsum</a:t>
            </a:r>
            <a:r>
              <a:rPr lang="it-IT" dirty="0" smtClean="0"/>
              <a:t> </a:t>
            </a:r>
            <a:r>
              <a:rPr lang="it-IT" dirty="0" err="1" smtClean="0"/>
              <a:t>dolor</a:t>
            </a:r>
            <a:r>
              <a:rPr lang="it-IT" dirty="0" smtClean="0"/>
              <a:t> sic </a:t>
            </a:r>
            <a:r>
              <a:rPr lang="it-IT" dirty="0" err="1" smtClean="0"/>
              <a:t>amet</a:t>
            </a:r>
            <a:endParaRPr lang="it-IT" dirty="0" smtClean="0"/>
          </a:p>
        </p:txBody>
      </p:sp>
      <p:sp>
        <p:nvSpPr>
          <p:cNvPr id="19" name="Segnaposto testo 18"/>
          <p:cNvSpPr>
            <a:spLocks noGrp="1"/>
          </p:cNvSpPr>
          <p:nvPr>
            <p:ph type="body" sz="quarter" idx="15" hasCustomPrompt="1"/>
          </p:nvPr>
        </p:nvSpPr>
        <p:spPr>
          <a:xfrm>
            <a:off x="413413" y="2556815"/>
            <a:ext cx="8229599" cy="929485"/>
          </a:xfrm>
        </p:spPr>
        <p:txBody>
          <a:bodyPr wrap="square">
            <a:spAutoFit/>
          </a:bodyPr>
          <a:lstStyle>
            <a:lvl1pPr>
              <a:defRPr sz="1600" baseline="0"/>
            </a:lvl1pPr>
            <a:lvl2pPr>
              <a:defRPr sz="1800"/>
            </a:lvl2pPr>
            <a:lvl3pPr>
              <a:defRPr sz="1800"/>
            </a:lvl3pPr>
            <a:lvl4pPr>
              <a:defRPr sz="1800"/>
            </a:lvl4pPr>
            <a:lvl5pPr>
              <a:defRPr sz="1800"/>
            </a:lvl5pPr>
          </a:lstStyle>
          <a:p>
            <a:pPr lvl="0"/>
            <a:r>
              <a:rPr lang="it-IT" dirty="0" smtClean="0"/>
              <a:t>Lista 16pt </a:t>
            </a:r>
            <a:r>
              <a:rPr lang="it-IT" dirty="0" err="1" smtClean="0"/>
              <a:t>Arial</a:t>
            </a:r>
            <a:r>
              <a:rPr lang="it-IT" dirty="0" smtClean="0"/>
              <a:t> regular</a:t>
            </a:r>
          </a:p>
          <a:p>
            <a:pPr lvl="0"/>
            <a:r>
              <a:rPr lang="it-IT" dirty="0" err="1" smtClean="0"/>
              <a:t>Lorem</a:t>
            </a:r>
            <a:r>
              <a:rPr lang="it-IT" dirty="0" smtClean="0"/>
              <a:t> </a:t>
            </a:r>
            <a:r>
              <a:rPr lang="it-IT" dirty="0" err="1" smtClean="0"/>
              <a:t>ipsum</a:t>
            </a:r>
            <a:endParaRPr lang="it-IT" dirty="0" smtClean="0"/>
          </a:p>
          <a:p>
            <a:pPr lvl="0"/>
            <a:r>
              <a:rPr lang="it-IT" dirty="0" err="1" smtClean="0"/>
              <a:t>Lorem</a:t>
            </a:r>
            <a:r>
              <a:rPr lang="it-IT" dirty="0" smtClean="0"/>
              <a:t> </a:t>
            </a:r>
            <a:r>
              <a:rPr lang="it-IT" dirty="0" err="1" smtClean="0"/>
              <a:t>ipusm</a:t>
            </a:r>
            <a:endParaRPr lang="it-IT" dirty="0"/>
          </a:p>
        </p:txBody>
      </p:sp>
      <p:sp>
        <p:nvSpPr>
          <p:cNvPr id="10" name="Segnaposto numero diapositiva 5"/>
          <p:cNvSpPr>
            <a:spLocks noGrp="1"/>
          </p:cNvSpPr>
          <p:nvPr>
            <p:ph type="sldNum" sz="quarter" idx="4"/>
          </p:nvPr>
        </p:nvSpPr>
        <p:spPr>
          <a:xfrm>
            <a:off x="8138560" y="4767264"/>
            <a:ext cx="54824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pPr/>
              <a:t>‹N›</a:t>
            </a:fld>
            <a:endParaRPr lang="it-IT"/>
          </a:p>
        </p:txBody>
      </p:sp>
      <p:sp>
        <p:nvSpPr>
          <p:cNvPr id="11" name="Segnaposto piè di pagina 4"/>
          <p:cNvSpPr>
            <a:spLocks noGrp="1"/>
          </p:cNvSpPr>
          <p:nvPr>
            <p:ph type="ftr" sz="quarter" idx="3"/>
          </p:nvPr>
        </p:nvSpPr>
        <p:spPr>
          <a:xfrm>
            <a:off x="1477382" y="4767263"/>
            <a:ext cx="66007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Titolo della presentazione - luogo - data (piè pagina - vedi istruzioni per visualizzazione in tutta la presentazione)</a:t>
            </a:r>
            <a:endParaRPr lang="it-IT" dirty="0"/>
          </a:p>
        </p:txBody>
      </p:sp>
    </p:spTree>
    <p:extLst>
      <p:ext uri="{BB962C8B-B14F-4D97-AF65-F5344CB8AC3E}">
        <p14:creationId xmlns="" xmlns:p14="http://schemas.microsoft.com/office/powerpoint/2010/main" val="140956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ella">
    <p:spTree>
      <p:nvGrpSpPr>
        <p:cNvPr id="1" name=""/>
        <p:cNvGrpSpPr/>
        <p:nvPr/>
      </p:nvGrpSpPr>
      <p:grpSpPr>
        <a:xfrm>
          <a:off x="0" y="0"/>
          <a:ext cx="0" cy="0"/>
          <a:chOff x="0" y="0"/>
          <a:chExt cx="0" cy="0"/>
        </a:xfrm>
      </p:grpSpPr>
      <p:sp>
        <p:nvSpPr>
          <p:cNvPr id="7" name="Rettangolo 6"/>
          <p:cNvSpPr/>
          <p:nvPr userDrawn="1"/>
        </p:nvSpPr>
        <p:spPr>
          <a:xfrm>
            <a:off x="0" y="1"/>
            <a:ext cx="9144000" cy="788306"/>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13414" y="177838"/>
            <a:ext cx="8229600" cy="400110"/>
          </a:xfrm>
        </p:spPr>
        <p:txBody>
          <a:bodyPr/>
          <a:lstStyle>
            <a:lvl1pPr>
              <a:defRPr>
                <a:solidFill>
                  <a:srgbClr val="FFFFFF"/>
                </a:solidFill>
              </a:defRPr>
            </a:lvl1pPr>
          </a:lstStyle>
          <a:p>
            <a:r>
              <a:rPr lang="it-IT" dirty="0" smtClean="0"/>
              <a:t>Titolo della slide</a:t>
            </a:r>
            <a:endParaRPr lang="it-IT" dirty="0"/>
          </a:p>
        </p:txBody>
      </p:sp>
      <p:sp>
        <p:nvSpPr>
          <p:cNvPr id="3" name="Segnaposto contenuto 2"/>
          <p:cNvSpPr>
            <a:spLocks noGrp="1"/>
          </p:cNvSpPr>
          <p:nvPr>
            <p:ph idx="1" hasCustomPrompt="1"/>
          </p:nvPr>
        </p:nvSpPr>
        <p:spPr>
          <a:xfrm>
            <a:off x="457200" y="1200151"/>
            <a:ext cx="8229600" cy="400110"/>
          </a:xfrm>
        </p:spPr>
        <p:txBody>
          <a:bodyPr>
            <a:spAutoFit/>
          </a:bodyPr>
          <a:lstStyle>
            <a:lvl1pPr marL="0" indent="0">
              <a:buNone/>
              <a:defRPr sz="2000" baseline="0"/>
            </a:lvl1pPr>
          </a:lstStyle>
          <a:p>
            <a:pPr lvl="0"/>
            <a:r>
              <a:rPr lang="it-IT" dirty="0" smtClean="0"/>
              <a:t>Testo</a:t>
            </a:r>
            <a:endParaRPr lang="it-IT" dirty="0"/>
          </a:p>
        </p:txBody>
      </p:sp>
      <p:sp>
        <p:nvSpPr>
          <p:cNvPr id="5" name="Segnaposto tabella 4"/>
          <p:cNvSpPr>
            <a:spLocks noGrp="1"/>
          </p:cNvSpPr>
          <p:nvPr>
            <p:ph type="tbl" sz="quarter" idx="13" hasCustomPrompt="1"/>
          </p:nvPr>
        </p:nvSpPr>
        <p:spPr>
          <a:xfrm>
            <a:off x="457200" y="1871663"/>
            <a:ext cx="8185150" cy="2441575"/>
          </a:xfrm>
        </p:spPr>
        <p:txBody>
          <a:bodyPr>
            <a:normAutofit/>
          </a:bodyPr>
          <a:lstStyle>
            <a:lvl1pPr marL="0" indent="0">
              <a:buNone/>
              <a:defRPr sz="1800" baseline="0"/>
            </a:lvl1pPr>
          </a:lstStyle>
          <a:p>
            <a:r>
              <a:rPr lang="it-IT" dirty="0" smtClean="0"/>
              <a:t>Cliccare sull’icona per inserire la tabella</a:t>
            </a:r>
            <a:endParaRPr lang="it-IT" dirty="0"/>
          </a:p>
        </p:txBody>
      </p:sp>
      <p:sp>
        <p:nvSpPr>
          <p:cNvPr id="8" name="Segnaposto numero diapositiva 5"/>
          <p:cNvSpPr>
            <a:spLocks noGrp="1"/>
          </p:cNvSpPr>
          <p:nvPr>
            <p:ph type="sldNum" sz="quarter" idx="4"/>
          </p:nvPr>
        </p:nvSpPr>
        <p:spPr>
          <a:xfrm>
            <a:off x="8138560" y="4767264"/>
            <a:ext cx="54824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pPr/>
              <a:t>‹N›</a:t>
            </a:fld>
            <a:endParaRPr lang="it-IT"/>
          </a:p>
        </p:txBody>
      </p:sp>
      <p:sp>
        <p:nvSpPr>
          <p:cNvPr id="10" name="Segnaposto piè di pagina 4"/>
          <p:cNvSpPr>
            <a:spLocks noGrp="1"/>
          </p:cNvSpPr>
          <p:nvPr>
            <p:ph type="ftr" sz="quarter" idx="3"/>
          </p:nvPr>
        </p:nvSpPr>
        <p:spPr>
          <a:xfrm>
            <a:off x="1477382" y="4767263"/>
            <a:ext cx="66007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Titolo della presentazione - luogo - data (piè pagina - vedi istruzioni per visualizzazione in tutta la presentazione)</a:t>
            </a:r>
            <a:endParaRPr lang="it-IT" dirty="0"/>
          </a:p>
        </p:txBody>
      </p:sp>
    </p:spTree>
    <p:extLst>
      <p:ext uri="{BB962C8B-B14F-4D97-AF65-F5344CB8AC3E}">
        <p14:creationId xmlns="" xmlns:p14="http://schemas.microsoft.com/office/powerpoint/2010/main" val="284874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2" name="Rettangolo 11"/>
          <p:cNvSpPr/>
          <p:nvPr userDrawn="1"/>
        </p:nvSpPr>
        <p:spPr>
          <a:xfrm>
            <a:off x="0" y="1"/>
            <a:ext cx="9144000" cy="788306"/>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13414" y="134549"/>
            <a:ext cx="8229600" cy="400110"/>
          </a:xfrm>
        </p:spPr>
        <p:txBody>
          <a:bodyPr/>
          <a:lstStyle>
            <a:lvl1pPr>
              <a:defRPr>
                <a:solidFill>
                  <a:srgbClr val="FFFFFF"/>
                </a:solidFill>
              </a:defRPr>
            </a:lvl1pPr>
          </a:lstStyle>
          <a:p>
            <a:r>
              <a:rPr lang="it-IT" dirty="0" smtClean="0"/>
              <a:t>Titolo della slide</a:t>
            </a:r>
            <a:endParaRPr lang="it-IT" dirty="0"/>
          </a:p>
        </p:txBody>
      </p:sp>
      <p:sp>
        <p:nvSpPr>
          <p:cNvPr id="3" name="Segnaposto testo 2"/>
          <p:cNvSpPr>
            <a:spLocks noGrp="1"/>
          </p:cNvSpPr>
          <p:nvPr>
            <p:ph type="body" idx="1" hasCustomPrompt="1"/>
          </p:nvPr>
        </p:nvSpPr>
        <p:spPr>
          <a:xfrm>
            <a:off x="457200" y="1151335"/>
            <a:ext cx="4040188" cy="479822"/>
          </a:xfrm>
          <a:solidFill>
            <a:srgbClr val="004884"/>
          </a:solidFill>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Titolo box</a:t>
            </a:r>
          </a:p>
        </p:txBody>
      </p:sp>
      <p:sp>
        <p:nvSpPr>
          <p:cNvPr id="4" name="Segnaposto contenuto 3"/>
          <p:cNvSpPr>
            <a:spLocks noGrp="1"/>
          </p:cNvSpPr>
          <p:nvPr>
            <p:ph sz="half" idx="2"/>
          </p:nvPr>
        </p:nvSpPr>
        <p:spPr>
          <a:xfrm>
            <a:off x="457200" y="1631156"/>
            <a:ext cx="4040188" cy="2963466"/>
          </a:xfrm>
          <a:ln>
            <a:solidFill>
              <a:srgbClr val="E4E4E4"/>
            </a:solidFill>
          </a:ln>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5" name="Segnaposto testo 4"/>
          <p:cNvSpPr>
            <a:spLocks noGrp="1"/>
          </p:cNvSpPr>
          <p:nvPr>
            <p:ph type="body" sz="quarter" idx="3" hasCustomPrompt="1"/>
          </p:nvPr>
        </p:nvSpPr>
        <p:spPr>
          <a:xfrm>
            <a:off x="4645028" y="1151335"/>
            <a:ext cx="4041775" cy="479822"/>
          </a:xfrm>
          <a:solidFill>
            <a:srgbClr val="004884"/>
          </a:solidFill>
        </p:spPr>
        <p:txBody>
          <a:bodyPr anchor="b">
            <a:normAutofit/>
          </a:bodyPr>
          <a:lstStyle>
            <a:lvl1pPr marL="0" indent="0">
              <a:buNone/>
              <a:defRPr sz="20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Titolo box</a:t>
            </a:r>
          </a:p>
        </p:txBody>
      </p:sp>
      <p:sp>
        <p:nvSpPr>
          <p:cNvPr id="6" name="Segnaposto contenuto 5"/>
          <p:cNvSpPr>
            <a:spLocks noGrp="1"/>
          </p:cNvSpPr>
          <p:nvPr>
            <p:ph sz="quarter" idx="4"/>
          </p:nvPr>
        </p:nvSpPr>
        <p:spPr>
          <a:xfrm>
            <a:off x="4645028" y="1631156"/>
            <a:ext cx="4041775" cy="2963466"/>
          </a:xfrm>
          <a:ln>
            <a:solidFill>
              <a:srgbClr val="E4E4E4"/>
            </a:solidFill>
          </a:ln>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10" name="Segnaposto numero diapositiva 5"/>
          <p:cNvSpPr>
            <a:spLocks noGrp="1"/>
          </p:cNvSpPr>
          <p:nvPr>
            <p:ph type="sldNum" sz="quarter" idx="10"/>
          </p:nvPr>
        </p:nvSpPr>
        <p:spPr>
          <a:xfrm>
            <a:off x="8138560" y="4767264"/>
            <a:ext cx="54824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pPr/>
              <a:t>‹N›</a:t>
            </a:fld>
            <a:endParaRPr lang="it-IT"/>
          </a:p>
        </p:txBody>
      </p:sp>
      <p:sp>
        <p:nvSpPr>
          <p:cNvPr id="11" name="Segnaposto piè di pagina 4"/>
          <p:cNvSpPr>
            <a:spLocks noGrp="1"/>
          </p:cNvSpPr>
          <p:nvPr>
            <p:ph type="ftr" sz="quarter" idx="11"/>
          </p:nvPr>
        </p:nvSpPr>
        <p:spPr>
          <a:xfrm>
            <a:off x="1477382" y="4767263"/>
            <a:ext cx="66007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Titolo della presentazione - luogo - data (piè pagina - vedi istruzioni per visualizzazione in tutta la presentazione)</a:t>
            </a:r>
            <a:endParaRPr lang="it-IT" dirty="0"/>
          </a:p>
        </p:txBody>
      </p:sp>
    </p:spTree>
    <p:extLst>
      <p:ext uri="{BB962C8B-B14F-4D97-AF65-F5344CB8AC3E}">
        <p14:creationId xmlns="" xmlns:p14="http://schemas.microsoft.com/office/powerpoint/2010/main" val="3683655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Titolo a sinistra testo a destra">
    <p:spTree>
      <p:nvGrpSpPr>
        <p:cNvPr id="1" name=""/>
        <p:cNvGrpSpPr/>
        <p:nvPr/>
      </p:nvGrpSpPr>
      <p:grpSpPr>
        <a:xfrm>
          <a:off x="0" y="0"/>
          <a:ext cx="0" cy="0"/>
          <a:chOff x="0" y="0"/>
          <a:chExt cx="0" cy="0"/>
        </a:xfrm>
      </p:grpSpPr>
      <p:sp>
        <p:nvSpPr>
          <p:cNvPr id="8" name="Rettangolo 7"/>
          <p:cNvSpPr/>
          <p:nvPr userDrawn="1"/>
        </p:nvSpPr>
        <p:spPr>
          <a:xfrm>
            <a:off x="457203" y="204788"/>
            <a:ext cx="3008313" cy="4389834"/>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57203" y="768549"/>
            <a:ext cx="3008313" cy="307777"/>
          </a:xfrm>
        </p:spPr>
        <p:txBody>
          <a:bodyPr anchor="b"/>
          <a:lstStyle>
            <a:lvl1pPr algn="l">
              <a:defRPr sz="2000" b="1">
                <a:solidFill>
                  <a:srgbClr val="FFFFFF"/>
                </a:solidFill>
              </a:defRPr>
            </a:lvl1pPr>
          </a:lstStyle>
          <a:p>
            <a:r>
              <a:rPr lang="it-IT" dirty="0" smtClean="0"/>
              <a:t>Titolo della slide</a:t>
            </a:r>
            <a:endParaRPr lang="it-IT" dirty="0"/>
          </a:p>
        </p:txBody>
      </p:sp>
      <p:sp>
        <p:nvSpPr>
          <p:cNvPr id="3" name="Segnaposto contenuto 2"/>
          <p:cNvSpPr>
            <a:spLocks noGrp="1"/>
          </p:cNvSpPr>
          <p:nvPr>
            <p:ph idx="1" hasCustomPrompt="1"/>
          </p:nvPr>
        </p:nvSpPr>
        <p:spPr>
          <a:xfrm>
            <a:off x="3575050" y="204789"/>
            <a:ext cx="5111750" cy="4389835"/>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it-IT" dirty="0" smtClean="0"/>
              <a:t>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testo 3"/>
          <p:cNvSpPr>
            <a:spLocks noGrp="1"/>
          </p:cNvSpPr>
          <p:nvPr>
            <p:ph type="body" sz="half" idx="2" hasCustomPrompt="1"/>
          </p:nvPr>
        </p:nvSpPr>
        <p:spPr>
          <a:xfrm>
            <a:off x="457203" y="1076327"/>
            <a:ext cx="3008313" cy="3518297"/>
          </a:xfrm>
        </p:spPr>
        <p:txBody>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Testo descrittivo</a:t>
            </a:r>
          </a:p>
        </p:txBody>
      </p:sp>
      <p:sp>
        <p:nvSpPr>
          <p:cNvPr id="9" name="Segnaposto numero diapositiva 5"/>
          <p:cNvSpPr>
            <a:spLocks noGrp="1"/>
          </p:cNvSpPr>
          <p:nvPr>
            <p:ph type="sldNum" sz="quarter" idx="4"/>
          </p:nvPr>
        </p:nvSpPr>
        <p:spPr>
          <a:xfrm>
            <a:off x="8138560" y="4775903"/>
            <a:ext cx="54824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pPr/>
              <a:t>‹N›</a:t>
            </a:fld>
            <a:endParaRPr lang="it-IT"/>
          </a:p>
        </p:txBody>
      </p:sp>
      <p:sp>
        <p:nvSpPr>
          <p:cNvPr id="10" name="Segnaposto piè di pagina 4"/>
          <p:cNvSpPr>
            <a:spLocks noGrp="1"/>
          </p:cNvSpPr>
          <p:nvPr>
            <p:ph type="ftr" sz="quarter" idx="3"/>
          </p:nvPr>
        </p:nvSpPr>
        <p:spPr>
          <a:xfrm>
            <a:off x="1477382" y="4775902"/>
            <a:ext cx="66007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Titolo della presentazione - luogo - data (piè pagina - vedi istruzioni per visualizzazione in tutta la presentazione)</a:t>
            </a:r>
            <a:endParaRPr lang="it-IT" dirty="0"/>
          </a:p>
        </p:txBody>
      </p:sp>
    </p:spTree>
    <p:extLst>
      <p:ext uri="{BB962C8B-B14F-4D97-AF65-F5344CB8AC3E}">
        <p14:creationId xmlns="" xmlns:p14="http://schemas.microsoft.com/office/powerpoint/2010/main" val="304856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magine a sinistra">
    <p:spTree>
      <p:nvGrpSpPr>
        <p:cNvPr id="1" name=""/>
        <p:cNvGrpSpPr/>
        <p:nvPr/>
      </p:nvGrpSpPr>
      <p:grpSpPr>
        <a:xfrm>
          <a:off x="0" y="0"/>
          <a:ext cx="0" cy="0"/>
          <a:chOff x="0" y="0"/>
          <a:chExt cx="0" cy="0"/>
        </a:xfrm>
      </p:grpSpPr>
      <p:sp>
        <p:nvSpPr>
          <p:cNvPr id="9" name="Rettangolo 7"/>
          <p:cNvSpPr/>
          <p:nvPr userDrawn="1"/>
        </p:nvSpPr>
        <p:spPr>
          <a:xfrm>
            <a:off x="0" y="1"/>
            <a:ext cx="9144000" cy="4705209"/>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Segnaposto immagine 5"/>
          <p:cNvSpPr>
            <a:spLocks noGrp="1"/>
          </p:cNvSpPr>
          <p:nvPr>
            <p:ph type="pic" sz="quarter" idx="13" hasCustomPrompt="1"/>
          </p:nvPr>
        </p:nvSpPr>
        <p:spPr>
          <a:xfrm>
            <a:off x="457201" y="170232"/>
            <a:ext cx="3008313" cy="4389835"/>
          </a:xfrm>
          <a:ln w="12700">
            <a:solidFill>
              <a:schemeClr val="bg1"/>
            </a:solidFill>
          </a:ln>
        </p:spPr>
        <p:txBody>
          <a:bodyPr>
            <a:normAutofit/>
          </a:bodyPr>
          <a:lstStyle>
            <a:lvl1pPr marL="0" indent="0">
              <a:buNone/>
              <a:defRPr sz="1400">
                <a:solidFill>
                  <a:srgbClr val="FFFFFF"/>
                </a:solidFill>
              </a:defRPr>
            </a:lvl1pPr>
          </a:lstStyle>
          <a:p>
            <a:r>
              <a:rPr lang="it-IT" dirty="0" smtClean="0"/>
              <a:t>Cliccare sull’icona per inserire l’immagine (non utilizzare copia/incolla)</a:t>
            </a:r>
            <a:br>
              <a:rPr lang="it-IT" dirty="0" smtClean="0"/>
            </a:br>
            <a:r>
              <a:rPr lang="it-IT" dirty="0" smtClean="0"/>
              <a:t>Dimensioni immagine: </a:t>
            </a:r>
            <a:br>
              <a:rPr lang="it-IT" dirty="0" smtClean="0"/>
            </a:br>
            <a:r>
              <a:rPr lang="it-IT" dirty="0" smtClean="0"/>
              <a:t>Risoluzione a 160dpi</a:t>
            </a:r>
            <a:br>
              <a:rPr lang="it-IT" dirty="0" smtClean="0"/>
            </a:br>
            <a:r>
              <a:rPr lang="it-IT" dirty="0" smtClean="0"/>
              <a:t>8,57 cm (540px) per 14,29cm (900px)</a:t>
            </a:r>
          </a:p>
        </p:txBody>
      </p:sp>
      <p:sp>
        <p:nvSpPr>
          <p:cNvPr id="3" name="Segnaposto contenuto 2"/>
          <p:cNvSpPr>
            <a:spLocks noGrp="1"/>
          </p:cNvSpPr>
          <p:nvPr>
            <p:ph idx="1" hasCustomPrompt="1"/>
          </p:nvPr>
        </p:nvSpPr>
        <p:spPr>
          <a:xfrm>
            <a:off x="3575050" y="804731"/>
            <a:ext cx="5111750" cy="1877437"/>
          </a:xfrm>
        </p:spPr>
        <p:txBody>
          <a:bodyPr>
            <a:sp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it-IT" dirty="0" smtClean="0"/>
              <a:t>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11" name="Titolo 10"/>
          <p:cNvSpPr>
            <a:spLocks noGrp="1"/>
          </p:cNvSpPr>
          <p:nvPr>
            <p:ph type="title" hasCustomPrompt="1"/>
          </p:nvPr>
        </p:nvSpPr>
        <p:spPr>
          <a:xfrm>
            <a:off x="3575050" y="161414"/>
            <a:ext cx="5067964" cy="400110"/>
          </a:xfrm>
        </p:spPr>
        <p:txBody>
          <a:bodyPr/>
          <a:lstStyle>
            <a:lvl1pPr>
              <a:defRPr>
                <a:solidFill>
                  <a:schemeClr val="bg1"/>
                </a:solidFill>
              </a:defRPr>
            </a:lvl1pPr>
          </a:lstStyle>
          <a:p>
            <a:r>
              <a:rPr lang="it-IT" dirty="0" smtClean="0"/>
              <a:t>Titolo della slide</a:t>
            </a:r>
            <a:endParaRPr lang="it-IT" dirty="0"/>
          </a:p>
        </p:txBody>
      </p:sp>
      <p:sp>
        <p:nvSpPr>
          <p:cNvPr id="10" name="Segnaposto numero diapositiva 5"/>
          <p:cNvSpPr>
            <a:spLocks noGrp="1"/>
          </p:cNvSpPr>
          <p:nvPr>
            <p:ph type="sldNum" sz="quarter" idx="4"/>
          </p:nvPr>
        </p:nvSpPr>
        <p:spPr>
          <a:xfrm>
            <a:off x="8138560" y="4767264"/>
            <a:ext cx="54824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pPr/>
              <a:t>‹N›</a:t>
            </a:fld>
            <a:endParaRPr lang="it-IT"/>
          </a:p>
        </p:txBody>
      </p:sp>
      <p:sp>
        <p:nvSpPr>
          <p:cNvPr id="12" name="Segnaposto piè di pagina 4"/>
          <p:cNvSpPr>
            <a:spLocks noGrp="1"/>
          </p:cNvSpPr>
          <p:nvPr>
            <p:ph type="ftr" sz="quarter" idx="3"/>
          </p:nvPr>
        </p:nvSpPr>
        <p:spPr>
          <a:xfrm>
            <a:off x="1477382" y="4767263"/>
            <a:ext cx="66007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Titolo della presentazione - luogo - data (piè pagina - vedi istruzioni per visualizzazione in tutta la presentazione)</a:t>
            </a:r>
            <a:endParaRPr lang="it-IT" dirty="0"/>
          </a:p>
        </p:txBody>
      </p:sp>
    </p:spTree>
    <p:extLst>
      <p:ext uri="{BB962C8B-B14F-4D97-AF65-F5344CB8AC3E}">
        <p14:creationId xmlns="" xmlns:p14="http://schemas.microsoft.com/office/powerpoint/2010/main" val="251579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ttangolo 7"/>
          <p:cNvSpPr/>
          <p:nvPr userDrawn="1"/>
        </p:nvSpPr>
        <p:spPr>
          <a:xfrm>
            <a:off x="0" y="1"/>
            <a:ext cx="9144000" cy="4705209"/>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1792288" y="3717728"/>
            <a:ext cx="5486400" cy="307777"/>
          </a:xfrm>
        </p:spPr>
        <p:txBody>
          <a:bodyPr anchor="b"/>
          <a:lstStyle>
            <a:lvl1pPr algn="l">
              <a:defRPr sz="2000" b="1">
                <a:solidFill>
                  <a:srgbClr val="FFFFFF"/>
                </a:solidFill>
              </a:defRPr>
            </a:lvl1pPr>
          </a:lstStyle>
          <a:p>
            <a:r>
              <a:rPr lang="it-IT" dirty="0" smtClean="0"/>
              <a:t>Titolo</a:t>
            </a:r>
            <a:endParaRPr lang="it-IT" dirty="0"/>
          </a:p>
        </p:txBody>
      </p:sp>
      <p:sp>
        <p:nvSpPr>
          <p:cNvPr id="3" name="Segnaposto immagine 2"/>
          <p:cNvSpPr>
            <a:spLocks noGrp="1"/>
          </p:cNvSpPr>
          <p:nvPr>
            <p:ph type="pic" idx="1" hasCustomPrompt="1"/>
          </p:nvPr>
        </p:nvSpPr>
        <p:spPr>
          <a:xfrm>
            <a:off x="1792288" y="459581"/>
            <a:ext cx="5486400" cy="3086100"/>
          </a:xfrm>
          <a:ln w="25400">
            <a:solidFill>
              <a:schemeClr val="bg1"/>
            </a:solidFill>
          </a:ln>
        </p:spPr>
        <p:txBody>
          <a:bodyPr/>
          <a:lstStyle>
            <a:lvl1pPr marL="0" indent="0">
              <a:buNone/>
              <a:defRPr sz="18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smtClean="0"/>
              <a:t>Cliccare sull’icona per inserire l’immagine (non utilizzare copia/incolla)</a:t>
            </a:r>
            <a:br>
              <a:rPr lang="it-IT" dirty="0" smtClean="0"/>
            </a:br>
            <a:r>
              <a:rPr lang="it-IT" dirty="0" smtClean="0"/>
              <a:t>Dimensioni immagine: </a:t>
            </a:r>
            <a:br>
              <a:rPr lang="it-IT" dirty="0" smtClean="0"/>
            </a:br>
            <a:r>
              <a:rPr lang="it-IT" dirty="0" smtClean="0"/>
              <a:t>Risoluzione a 160dpi</a:t>
            </a:r>
            <a:br>
              <a:rPr lang="it-IT" dirty="0" smtClean="0"/>
            </a:br>
            <a:r>
              <a:rPr lang="it-IT" dirty="0" smtClean="0"/>
              <a:t>25,4 cm (1600px) per 14,29cm (900px)</a:t>
            </a:r>
          </a:p>
        </p:txBody>
      </p:sp>
      <p:sp>
        <p:nvSpPr>
          <p:cNvPr id="4" name="Segnaposto testo 3"/>
          <p:cNvSpPr>
            <a:spLocks noGrp="1"/>
          </p:cNvSpPr>
          <p:nvPr>
            <p:ph type="body" sz="half" idx="2" hasCustomPrompt="1"/>
          </p:nvPr>
        </p:nvSpPr>
        <p:spPr>
          <a:xfrm>
            <a:off x="1792288" y="4025504"/>
            <a:ext cx="5486400" cy="307777"/>
          </a:xfrm>
        </p:spPr>
        <p:txBody>
          <a:bodyPr>
            <a:sp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Testo descrittivo</a:t>
            </a:r>
          </a:p>
        </p:txBody>
      </p:sp>
      <p:sp>
        <p:nvSpPr>
          <p:cNvPr id="9" name="Segnaposto numero diapositiva 5"/>
          <p:cNvSpPr>
            <a:spLocks noGrp="1"/>
          </p:cNvSpPr>
          <p:nvPr>
            <p:ph type="sldNum" sz="quarter" idx="4"/>
          </p:nvPr>
        </p:nvSpPr>
        <p:spPr>
          <a:xfrm>
            <a:off x="8138560" y="4767264"/>
            <a:ext cx="54824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pPr/>
              <a:t>‹N›</a:t>
            </a:fld>
            <a:endParaRPr lang="it-IT"/>
          </a:p>
        </p:txBody>
      </p:sp>
      <p:sp>
        <p:nvSpPr>
          <p:cNvPr id="10" name="Segnaposto piè di pagina 4"/>
          <p:cNvSpPr>
            <a:spLocks noGrp="1"/>
          </p:cNvSpPr>
          <p:nvPr>
            <p:ph type="ftr" sz="quarter" idx="3"/>
          </p:nvPr>
        </p:nvSpPr>
        <p:spPr>
          <a:xfrm>
            <a:off x="1477382" y="4767263"/>
            <a:ext cx="66007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Titolo della presentazione - luogo - data (piè pagina - vedi istruzioni per visualizzazione in tutta la presentazione)</a:t>
            </a:r>
            <a:endParaRPr lang="it-IT" dirty="0"/>
          </a:p>
        </p:txBody>
      </p:sp>
    </p:spTree>
    <p:extLst>
      <p:ext uri="{BB962C8B-B14F-4D97-AF65-F5344CB8AC3E}">
        <p14:creationId xmlns="" xmlns:p14="http://schemas.microsoft.com/office/powerpoint/2010/main" val="19445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magine testo sfondo scuro">
    <p:spTree>
      <p:nvGrpSpPr>
        <p:cNvPr id="1" name=""/>
        <p:cNvGrpSpPr/>
        <p:nvPr/>
      </p:nvGrpSpPr>
      <p:grpSpPr>
        <a:xfrm>
          <a:off x="0" y="0"/>
          <a:ext cx="0" cy="0"/>
          <a:chOff x="0" y="0"/>
          <a:chExt cx="0" cy="0"/>
        </a:xfrm>
      </p:grpSpPr>
      <p:sp>
        <p:nvSpPr>
          <p:cNvPr id="5" name="Segnaposto immagine 4"/>
          <p:cNvSpPr>
            <a:spLocks noGrp="1"/>
          </p:cNvSpPr>
          <p:nvPr>
            <p:ph type="pic" sz="quarter" idx="13" hasCustomPrompt="1"/>
          </p:nvPr>
        </p:nvSpPr>
        <p:spPr>
          <a:xfrm>
            <a:off x="0" y="0"/>
            <a:ext cx="9144000" cy="4478338"/>
          </a:xfrm>
        </p:spPr>
        <p:txBody>
          <a:bodyPr/>
          <a:lstStyle>
            <a:lvl1pPr marL="0" indent="0">
              <a:buNone/>
              <a:defRPr sz="1800"/>
            </a:lvl1pPr>
          </a:lstStyle>
          <a:p>
            <a:r>
              <a:rPr lang="it-IT" dirty="0" smtClean="0"/>
              <a:t>Immagine a tutto schermo con box per testo bianco su sfondo scuro</a:t>
            </a:r>
            <a:br>
              <a:rPr lang="it-IT" dirty="0" smtClean="0"/>
            </a:br>
            <a:r>
              <a:rPr lang="it-IT" dirty="0" smtClean="0"/>
              <a:t>Cliccare sull’icona per inserire l’immagine (non utilizzare copia/incolla)</a:t>
            </a:r>
            <a:br>
              <a:rPr lang="it-IT" dirty="0" smtClean="0"/>
            </a:br>
            <a:r>
              <a:rPr lang="it-IT" dirty="0" smtClean="0"/>
              <a:t>Dimensioni immagine: </a:t>
            </a:r>
            <a:br>
              <a:rPr lang="it-IT" dirty="0" smtClean="0"/>
            </a:br>
            <a:r>
              <a:rPr lang="it-IT" dirty="0" smtClean="0"/>
              <a:t>Risoluzione a 160dpi</a:t>
            </a:r>
            <a:br>
              <a:rPr lang="it-IT" dirty="0" smtClean="0"/>
            </a:br>
            <a:r>
              <a:rPr lang="it-IT" dirty="0" smtClean="0"/>
              <a:t>25,4 cm (1600px) per 14,29cm (900px)</a:t>
            </a:r>
          </a:p>
          <a:p>
            <a:endParaRPr lang="it-IT" dirty="0"/>
          </a:p>
        </p:txBody>
      </p:sp>
      <p:sp>
        <p:nvSpPr>
          <p:cNvPr id="4" name="Segnaposto testo 3"/>
          <p:cNvSpPr>
            <a:spLocks noGrp="1"/>
          </p:cNvSpPr>
          <p:nvPr>
            <p:ph type="body" sz="half" idx="2" hasCustomPrompt="1"/>
          </p:nvPr>
        </p:nvSpPr>
        <p:spPr>
          <a:xfrm>
            <a:off x="1066800" y="3270043"/>
            <a:ext cx="7242444" cy="603647"/>
          </a:xfrm>
          <a:solidFill>
            <a:srgbClr val="003A69">
              <a:alpha val="86000"/>
            </a:srgbClr>
          </a:solidFill>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Testo descrittivo su sfondo scuro</a:t>
            </a:r>
          </a:p>
        </p:txBody>
      </p:sp>
      <p:sp>
        <p:nvSpPr>
          <p:cNvPr id="6" name="Segnaposto numero diapositiva 5"/>
          <p:cNvSpPr>
            <a:spLocks noGrp="1"/>
          </p:cNvSpPr>
          <p:nvPr>
            <p:ph type="sldNum" sz="quarter" idx="4"/>
          </p:nvPr>
        </p:nvSpPr>
        <p:spPr>
          <a:xfrm>
            <a:off x="8138560" y="4767264"/>
            <a:ext cx="54824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pPr/>
              <a:t>‹N›</a:t>
            </a:fld>
            <a:endParaRPr lang="it-IT"/>
          </a:p>
        </p:txBody>
      </p:sp>
      <p:sp>
        <p:nvSpPr>
          <p:cNvPr id="9" name="Segnaposto piè di pagina 4"/>
          <p:cNvSpPr>
            <a:spLocks noGrp="1"/>
          </p:cNvSpPr>
          <p:nvPr>
            <p:ph type="ftr" sz="quarter" idx="3"/>
          </p:nvPr>
        </p:nvSpPr>
        <p:spPr>
          <a:xfrm>
            <a:off x="1477382" y="4767263"/>
            <a:ext cx="66007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Titolo della presentazione - luogo - data (piè pagina - vedi istruzioni per visualizzazione in tutta la presentazione)</a:t>
            </a:r>
            <a:endParaRPr lang="it-IT" dirty="0"/>
          </a:p>
        </p:txBody>
      </p:sp>
    </p:spTree>
    <p:extLst>
      <p:ext uri="{BB962C8B-B14F-4D97-AF65-F5344CB8AC3E}">
        <p14:creationId xmlns="" xmlns:p14="http://schemas.microsoft.com/office/powerpoint/2010/main" val="1505307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di chiusura">
    <p:spTree>
      <p:nvGrpSpPr>
        <p:cNvPr id="1" name=""/>
        <p:cNvGrpSpPr/>
        <p:nvPr/>
      </p:nvGrpSpPr>
      <p:grpSpPr>
        <a:xfrm>
          <a:off x="0" y="0"/>
          <a:ext cx="0" cy="0"/>
          <a:chOff x="0" y="0"/>
          <a:chExt cx="0" cy="0"/>
        </a:xfrm>
      </p:grpSpPr>
      <p:sp>
        <p:nvSpPr>
          <p:cNvPr id="2" name="Ovale 1"/>
          <p:cNvSpPr/>
          <p:nvPr userDrawn="1"/>
        </p:nvSpPr>
        <p:spPr>
          <a:xfrm>
            <a:off x="3087476" y="566673"/>
            <a:ext cx="3240000" cy="3240000"/>
          </a:xfrm>
          <a:prstGeom prst="ellipse">
            <a:avLst/>
          </a:prstGeom>
          <a:solidFill>
            <a:srgbClr val="0048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userDrawn="1"/>
        </p:nvSpPr>
        <p:spPr>
          <a:xfrm>
            <a:off x="0" y="2471650"/>
            <a:ext cx="9144000" cy="68242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Segnaposto testo 11"/>
          <p:cNvSpPr>
            <a:spLocks noGrp="1"/>
          </p:cNvSpPr>
          <p:nvPr>
            <p:ph type="body" sz="quarter" idx="10" hasCustomPrompt="1"/>
          </p:nvPr>
        </p:nvSpPr>
        <p:spPr>
          <a:xfrm>
            <a:off x="2857328" y="1287698"/>
            <a:ext cx="3700296" cy="1175706"/>
          </a:xfrm>
          <a:ln>
            <a:noFill/>
          </a:ln>
        </p:spPr>
        <p:txBody>
          <a:bodyPr anchor="b" anchorCtr="1"/>
          <a:lstStyle>
            <a:lvl1pPr marL="0" indent="0" algn="ctr">
              <a:buNone/>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dirty="0" smtClean="0"/>
              <a:t>Autore e </a:t>
            </a:r>
          </a:p>
          <a:p>
            <a:pPr lvl="0"/>
            <a:r>
              <a:rPr lang="it-IT" smtClean="0"/>
              <a:t>contatti</a:t>
            </a:r>
            <a:endParaRPr lang="it-IT" dirty="0"/>
          </a:p>
        </p:txBody>
      </p:sp>
      <p:pic>
        <p:nvPicPr>
          <p:cNvPr id="3" name="Immagine 2" descr="BANNER.jp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2528926"/>
            <a:ext cx="9144000" cy="579120"/>
          </a:xfrm>
          <a:prstGeom prst="rect">
            <a:avLst/>
          </a:prstGeom>
        </p:spPr>
      </p:pic>
      <p:sp>
        <p:nvSpPr>
          <p:cNvPr id="9" name="Segnaposto piè di pagina 4"/>
          <p:cNvSpPr>
            <a:spLocks noGrp="1"/>
          </p:cNvSpPr>
          <p:nvPr>
            <p:ph type="ftr" sz="quarter" idx="3"/>
          </p:nvPr>
        </p:nvSpPr>
        <p:spPr>
          <a:xfrm>
            <a:off x="1477382" y="4767263"/>
            <a:ext cx="66007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Titolo della presentazione - luogo - data (piè pagina - vedi istruzioni per visualizzazione in tutta la presentazione)</a:t>
            </a:r>
            <a:endParaRPr lang="it-IT" dirty="0"/>
          </a:p>
        </p:txBody>
      </p:sp>
    </p:spTree>
    <p:extLst>
      <p:ext uri="{BB962C8B-B14F-4D97-AF65-F5344CB8AC3E}">
        <p14:creationId xmlns="" xmlns:p14="http://schemas.microsoft.com/office/powerpoint/2010/main" val="731105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13414" y="284590"/>
            <a:ext cx="8229600" cy="400110"/>
          </a:xfrm>
          <a:prstGeom prst="rect">
            <a:avLst/>
          </a:prstGeom>
        </p:spPr>
        <p:txBody>
          <a:bodyPr vert="horz" lIns="91440" tIns="0" rIns="91440" bIns="0" rtlCol="0" anchor="ctr" anchorCtr="0">
            <a:spAutoFit/>
          </a:bodyPr>
          <a:lstStyle/>
          <a:p>
            <a:r>
              <a:rPr lang="it-IT" dirty="0" smtClean="0"/>
              <a:t>Titolo</a:t>
            </a:r>
            <a:endParaRPr lang="it-IT" dirty="0"/>
          </a:p>
        </p:txBody>
      </p:sp>
      <p:sp>
        <p:nvSpPr>
          <p:cNvPr id="3" name="Segnaposto testo 2"/>
          <p:cNvSpPr>
            <a:spLocks noGrp="1"/>
          </p:cNvSpPr>
          <p:nvPr>
            <p:ph type="body" idx="1"/>
          </p:nvPr>
        </p:nvSpPr>
        <p:spPr>
          <a:xfrm>
            <a:off x="413414" y="794113"/>
            <a:ext cx="8229600" cy="1877437"/>
          </a:xfrm>
          <a:prstGeom prst="rect">
            <a:avLst/>
          </a:prstGeom>
        </p:spPr>
        <p:txBody>
          <a:bodyPr vert="horz" lIns="91440" tIns="45720" rIns="91440" bIns="45720" rtlCol="0">
            <a:sp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6" name="Segnaposto numero diapositiva 5"/>
          <p:cNvSpPr>
            <a:spLocks noGrp="1"/>
          </p:cNvSpPr>
          <p:nvPr>
            <p:ph type="sldNum" sz="quarter" idx="4"/>
          </p:nvPr>
        </p:nvSpPr>
        <p:spPr>
          <a:xfrm>
            <a:off x="8138560" y="4767264"/>
            <a:ext cx="54824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pPr/>
              <a:t>‹N›</a:t>
            </a:fld>
            <a:endParaRPr lang="it-IT"/>
          </a:p>
        </p:txBody>
      </p:sp>
      <p:pic>
        <p:nvPicPr>
          <p:cNvPr id="4" name="Immagine 3" descr="LogoENEA.png"/>
          <p:cNvPicPr>
            <a:picLocks noChangeAspect="1"/>
          </p:cNvPicPr>
          <p:nvPr/>
        </p:nvPicPr>
        <p:blipFill>
          <a:blip r:embed="rId12">
            <a:extLst>
              <a:ext uri="{28A0092B-C50C-407E-A947-70E740481C1C}">
                <a14:useLocalDpi xmlns="" xmlns:a14="http://schemas.microsoft.com/office/drawing/2010/main" val="0"/>
              </a:ext>
            </a:extLst>
          </a:blip>
          <a:stretch>
            <a:fillRect/>
          </a:stretch>
        </p:blipFill>
        <p:spPr>
          <a:xfrm>
            <a:off x="457200" y="4759472"/>
            <a:ext cx="936564" cy="281636"/>
          </a:xfrm>
          <a:prstGeom prst="rect">
            <a:avLst/>
          </a:prstGeom>
        </p:spPr>
      </p:pic>
      <p:sp>
        <p:nvSpPr>
          <p:cNvPr id="5" name="Segnaposto piè di pagina 4"/>
          <p:cNvSpPr>
            <a:spLocks noGrp="1"/>
          </p:cNvSpPr>
          <p:nvPr>
            <p:ph type="ftr" sz="quarter" idx="3"/>
          </p:nvPr>
        </p:nvSpPr>
        <p:spPr>
          <a:xfrm>
            <a:off x="1477382" y="4767263"/>
            <a:ext cx="66007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Titolo della presentazione - luogo - data (piè pagina - vedi istruzioni per visualizzazione in tutta la presentazione)</a:t>
            </a:r>
            <a:endParaRPr lang="it-IT" dirty="0"/>
          </a:p>
        </p:txBody>
      </p:sp>
    </p:spTree>
    <p:extLst>
      <p:ext uri="{BB962C8B-B14F-4D97-AF65-F5344CB8AC3E}">
        <p14:creationId xmlns="" xmlns:p14="http://schemas.microsoft.com/office/powerpoint/2010/main" val="364881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3" r:id="rId4"/>
    <p:sldLayoutId id="2147483656" r:id="rId5"/>
    <p:sldLayoutId id="2147483660" r:id="rId6"/>
    <p:sldLayoutId id="2147483657" r:id="rId7"/>
    <p:sldLayoutId id="2147483658" r:id="rId8"/>
    <p:sldLayoutId id="2147483661" r:id="rId9"/>
    <p:sldLayoutId id="2147483663" r:id="rId10"/>
  </p:sldLayoutIdLst>
  <p:hf hdr="0" dt="0"/>
  <p:txStyles>
    <p:titleStyle>
      <a:lvl1pPr algn="l" defTabSz="457200" rtl="0" eaLnBrk="1" latinLnBrk="0" hangingPunct="1">
        <a:spcBef>
          <a:spcPct val="0"/>
        </a:spcBef>
        <a:buNone/>
        <a:defRPr sz="2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a:xfrm>
            <a:off x="514334" y="3862373"/>
            <a:ext cx="8440818" cy="369332"/>
          </a:xfrm>
        </p:spPr>
        <p:txBody>
          <a:bodyPr/>
          <a:lstStyle/>
          <a:p>
            <a:r>
              <a:rPr lang="it-IT" dirty="0" smtClean="0"/>
              <a:t>Maria Lelli, Gabriella Messina, </a:t>
            </a:r>
            <a:r>
              <a:rPr lang="it-IT" u="sng" dirty="0" smtClean="0"/>
              <a:t>Giovanni Pede </a:t>
            </a:r>
            <a:r>
              <a:rPr lang="it-IT" dirty="0" smtClean="0"/>
              <a:t>;  DTE-PCU-STMA</a:t>
            </a:r>
            <a:endParaRPr lang="it-IT" dirty="0"/>
          </a:p>
        </p:txBody>
      </p:sp>
      <p:sp>
        <p:nvSpPr>
          <p:cNvPr id="4" name="Titolo 3"/>
          <p:cNvSpPr>
            <a:spLocks noGrp="1"/>
          </p:cNvSpPr>
          <p:nvPr>
            <p:ph type="title"/>
          </p:nvPr>
        </p:nvSpPr>
        <p:spPr>
          <a:xfrm>
            <a:off x="0" y="1363530"/>
            <a:ext cx="9144000" cy="984885"/>
          </a:xfrm>
        </p:spPr>
        <p:txBody>
          <a:bodyPr/>
          <a:lstStyle/>
          <a:p>
            <a:pPr algn="ctr"/>
            <a:r>
              <a:rPr lang="en-US" dirty="0" smtClean="0"/>
              <a:t>Road transport electrification, a new highway to energy saving</a:t>
            </a:r>
            <a:endParaRPr lang="it-IT" dirty="0"/>
          </a:p>
        </p:txBody>
      </p:sp>
      <p:sp>
        <p:nvSpPr>
          <p:cNvPr id="5" name="Segnaposto testo 4"/>
          <p:cNvSpPr>
            <a:spLocks noGrp="1"/>
          </p:cNvSpPr>
          <p:nvPr>
            <p:ph type="body" sz="quarter" idx="11"/>
          </p:nvPr>
        </p:nvSpPr>
        <p:spPr>
          <a:xfrm>
            <a:off x="340598" y="2231136"/>
            <a:ext cx="8440754" cy="1508105"/>
          </a:xfrm>
        </p:spPr>
        <p:txBody>
          <a:bodyPr/>
          <a:lstStyle/>
          <a:p>
            <a:endParaRPr lang="it-IT" dirty="0" smtClean="0"/>
          </a:p>
          <a:p>
            <a:r>
              <a:rPr lang="it-IT" dirty="0" smtClean="0"/>
              <a:t> International Conference on </a:t>
            </a:r>
          </a:p>
          <a:p>
            <a:r>
              <a:rPr lang="it-IT" b="1" dirty="0" smtClean="0"/>
              <a:t>SUSTAINABILITY AND ENERGY ISSUES </a:t>
            </a:r>
          </a:p>
          <a:p>
            <a:r>
              <a:rPr lang="it-IT" dirty="0" smtClean="0"/>
              <a:t>Bruxelles, </a:t>
            </a:r>
            <a:r>
              <a:rPr lang="it-IT" dirty="0" err="1" smtClean="0"/>
              <a:t>September</a:t>
            </a:r>
            <a:r>
              <a:rPr lang="it-IT" dirty="0" smtClean="0"/>
              <a:t> 7, 2017 </a:t>
            </a:r>
            <a:endParaRPr lang="it-IT" dirty="0"/>
          </a:p>
        </p:txBody>
      </p:sp>
      <p:pic>
        <p:nvPicPr>
          <p:cNvPr id="1026" name="Picture 2"/>
          <p:cNvPicPr>
            <a:picLocks noChangeAspect="1" noChangeArrowheads="1"/>
          </p:cNvPicPr>
          <p:nvPr/>
        </p:nvPicPr>
        <p:blipFill>
          <a:blip r:embed="rId3"/>
          <a:srcRect/>
          <a:stretch>
            <a:fillRect/>
          </a:stretch>
        </p:blipFill>
        <p:spPr bwMode="auto">
          <a:xfrm>
            <a:off x="6857999" y="-1"/>
            <a:ext cx="2167129" cy="1014081"/>
          </a:xfrm>
          <a:prstGeom prst="rect">
            <a:avLst/>
          </a:prstGeom>
          <a:noFill/>
          <a:ln w="9525">
            <a:noFill/>
            <a:miter lim="800000"/>
            <a:headEnd/>
            <a:tailEnd/>
          </a:ln>
        </p:spPr>
      </p:pic>
    </p:spTree>
    <p:extLst>
      <p:ext uri="{BB962C8B-B14F-4D97-AF65-F5344CB8AC3E}">
        <p14:creationId xmlns="" xmlns:p14="http://schemas.microsoft.com/office/powerpoint/2010/main" val="1682330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3414" y="177838"/>
            <a:ext cx="8229600" cy="400110"/>
          </a:xfrm>
        </p:spPr>
        <p:txBody>
          <a:bodyPr/>
          <a:lstStyle/>
          <a:p>
            <a:r>
              <a:rPr lang="it-IT" dirty="0" err="1" smtClean="0"/>
              <a:t>Real</a:t>
            </a:r>
            <a:r>
              <a:rPr lang="it-IT" dirty="0" smtClean="0"/>
              <a:t> </a:t>
            </a:r>
            <a:r>
              <a:rPr lang="it-IT" dirty="0" err="1" smtClean="0"/>
              <a:t>use</a:t>
            </a:r>
            <a:r>
              <a:rPr lang="it-IT" dirty="0" smtClean="0"/>
              <a:t> </a:t>
            </a:r>
            <a:r>
              <a:rPr lang="it-IT" dirty="0" err="1" smtClean="0"/>
              <a:t>of</a:t>
            </a:r>
            <a:r>
              <a:rPr lang="it-IT" dirty="0" smtClean="0"/>
              <a:t> a plug-in </a:t>
            </a:r>
            <a:r>
              <a:rPr lang="it-IT" dirty="0" err="1" smtClean="0"/>
              <a:t>hybrid</a:t>
            </a:r>
            <a:r>
              <a:rPr lang="it-IT" dirty="0" smtClean="0"/>
              <a:t>: </a:t>
            </a:r>
            <a:r>
              <a:rPr lang="it-IT" dirty="0" err="1" smtClean="0"/>
              <a:t>monitoring</a:t>
            </a:r>
            <a:endParaRPr lang="it-IT"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solidFill>
                  <a:prstClr val="black">
                    <a:tint val="75000"/>
                  </a:prstClr>
                </a:solidFill>
              </a:rPr>
              <a:pPr/>
              <a:t>10</a:t>
            </a:fld>
            <a:endParaRPr lang="it-IT" dirty="0">
              <a:solidFill>
                <a:prstClr val="black">
                  <a:tint val="75000"/>
                </a:prstClr>
              </a:solidFill>
            </a:endParaRPr>
          </a:p>
        </p:txBody>
      </p:sp>
      <p:grpSp>
        <p:nvGrpSpPr>
          <p:cNvPr id="7" name="Gruppo 25"/>
          <p:cNvGrpSpPr/>
          <p:nvPr/>
        </p:nvGrpSpPr>
        <p:grpSpPr>
          <a:xfrm>
            <a:off x="4242410" y="2573862"/>
            <a:ext cx="4621579" cy="2122454"/>
            <a:chOff x="4211960" y="1772816"/>
            <a:chExt cx="4621579" cy="2829938"/>
          </a:xfrm>
        </p:grpSpPr>
        <p:grpSp>
          <p:nvGrpSpPr>
            <p:cNvPr id="8" name="Gruppo 16"/>
            <p:cNvGrpSpPr/>
            <p:nvPr/>
          </p:nvGrpSpPr>
          <p:grpSpPr>
            <a:xfrm>
              <a:off x="4211960" y="1772816"/>
              <a:ext cx="4576463" cy="2829938"/>
              <a:chOff x="4211960" y="1772816"/>
              <a:chExt cx="4576463" cy="2829938"/>
            </a:xfrm>
          </p:grpSpPr>
          <p:grpSp>
            <p:nvGrpSpPr>
              <p:cNvPr id="14" name="Gruppo 15"/>
              <p:cNvGrpSpPr/>
              <p:nvPr/>
            </p:nvGrpSpPr>
            <p:grpSpPr>
              <a:xfrm>
                <a:off x="4211960" y="1772816"/>
                <a:ext cx="4576463" cy="2829938"/>
                <a:chOff x="4211960" y="1772816"/>
                <a:chExt cx="4576463" cy="2829938"/>
              </a:xfrm>
            </p:grpSpPr>
            <p:pic>
              <p:nvPicPr>
                <p:cNvPr id="16" name="Immagine 15"/>
                <p:cNvPicPr>
                  <a:picLocks noChangeAspect="1"/>
                </p:cNvPicPr>
                <p:nvPr/>
              </p:nvPicPr>
              <p:blipFill>
                <a:blip r:embed="rId3" cstate="print"/>
                <a:srcRect/>
                <a:stretch>
                  <a:fillRect/>
                </a:stretch>
              </p:blipFill>
              <p:spPr bwMode="auto">
                <a:xfrm>
                  <a:off x="4211960" y="1772816"/>
                  <a:ext cx="4400398" cy="2829938"/>
                </a:xfrm>
                <a:prstGeom prst="rect">
                  <a:avLst/>
                </a:prstGeom>
                <a:noFill/>
                <a:ln w="9525">
                  <a:noFill/>
                  <a:miter lim="800000"/>
                  <a:headEnd/>
                  <a:tailEnd/>
                </a:ln>
              </p:spPr>
            </p:pic>
            <p:sp>
              <p:nvSpPr>
                <p:cNvPr id="17" name="Rettangolo 16"/>
                <p:cNvSpPr/>
                <p:nvPr/>
              </p:nvSpPr>
              <p:spPr>
                <a:xfrm>
                  <a:off x="4211960" y="1772816"/>
                  <a:ext cx="4576463" cy="2808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Segnaposto contenuto 2"/>
                <p:cNvSpPr txBox="1">
                  <a:spLocks/>
                </p:cNvSpPr>
                <p:nvPr/>
              </p:nvSpPr>
              <p:spPr>
                <a:xfrm>
                  <a:off x="4427984" y="1844824"/>
                  <a:ext cx="2357456" cy="246195"/>
                </a:xfrm>
                <a:prstGeom prst="rect">
                  <a:avLst/>
                </a:prstGeom>
                <a:solidFill>
                  <a:schemeClr val="bg1"/>
                </a:solidFill>
              </p:spPr>
              <p:txBody>
                <a:bodyPr lIns="0" tIns="0" rIns="0" bIns="0">
                  <a:normAutofit fontScale="92500" lnSpcReduction="20000"/>
                </a:bodyPr>
                <a:lstStyle>
                  <a:lvl1pPr marL="342900" indent="-342900" algn="l" rtl="0" eaLnBrk="0" fontAlgn="base" hangingPunct="0">
                    <a:spcBef>
                      <a:spcPct val="20000"/>
                    </a:spcBef>
                    <a:spcAft>
                      <a:spcPct val="0"/>
                    </a:spcAft>
                    <a:buClr>
                      <a:srgbClr val="336699"/>
                    </a:buClr>
                    <a:buSzPct val="65000"/>
                    <a:buFont typeface="Wingdings" pitchFamily="2" charset="2"/>
                    <a:buChar char="u"/>
                    <a:defRPr sz="2800" b="0" kern="1200" spc="20" baseline="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336699"/>
                    </a:buClr>
                    <a:buFont typeface="Wingdings" pitchFamily="2" charset="2"/>
                    <a:buChar char="§"/>
                    <a:defRPr sz="2400" b="0" kern="1200" spc="20" baseline="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336699"/>
                    </a:buClr>
                    <a:buFont typeface="Arial" charset="0"/>
                    <a:buChar char="•"/>
                    <a:defRPr sz="2000" b="0" kern="1200" spc="20" baseline="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336699"/>
                    </a:buClr>
                    <a:buFont typeface="Arial" charset="0"/>
                    <a:buChar char="–"/>
                    <a:defRPr b="0" kern="1200" spc="20" baseline="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336699"/>
                    </a:buClr>
                    <a:buFont typeface="Arial" charset="0"/>
                    <a:buChar char="»"/>
                    <a:defRPr b="0" kern="1200" spc="2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smtClean="0">
                      <a:solidFill>
                        <a:srgbClr val="0000CC"/>
                      </a:solidFill>
                    </a:rPr>
                    <a:t>driver’s </a:t>
                  </a:r>
                  <a:r>
                    <a:rPr lang="en-US" sz="1600">
                      <a:solidFill>
                        <a:srgbClr val="0000CC"/>
                      </a:solidFill>
                    </a:rPr>
                    <a:t>homes </a:t>
                  </a:r>
                  <a:r>
                    <a:rPr lang="en-US" sz="1600" smtClean="0">
                      <a:solidFill>
                        <a:srgbClr val="0000CC"/>
                      </a:solidFill>
                    </a:rPr>
                    <a:t>(red </a:t>
                  </a:r>
                  <a:r>
                    <a:rPr lang="en-US" sz="1600">
                      <a:solidFill>
                        <a:srgbClr val="0000CC"/>
                      </a:solidFill>
                    </a:rPr>
                    <a:t>dot</a:t>
                  </a:r>
                  <a:r>
                    <a:rPr lang="en-US" sz="1600" smtClean="0">
                      <a:solidFill>
                        <a:srgbClr val="0000CC"/>
                      </a:solidFill>
                    </a:rPr>
                    <a:t>)</a:t>
                  </a:r>
                </a:p>
              </p:txBody>
            </p:sp>
          </p:grpSp>
          <p:sp>
            <p:nvSpPr>
              <p:cNvPr id="15" name="Segnaposto contenuto 2"/>
              <p:cNvSpPr txBox="1">
                <a:spLocks/>
              </p:cNvSpPr>
              <p:nvPr/>
            </p:nvSpPr>
            <p:spPr>
              <a:xfrm>
                <a:off x="5652120" y="4293096"/>
                <a:ext cx="1718079" cy="246195"/>
              </a:xfrm>
              <a:prstGeom prst="rect">
                <a:avLst/>
              </a:prstGeom>
              <a:solidFill>
                <a:schemeClr val="bg1"/>
              </a:solidFill>
            </p:spPr>
            <p:txBody>
              <a:bodyPr lIns="0" tIns="0" rIns="0" bIns="0">
                <a:normAutofit fontScale="92500" lnSpcReduction="20000"/>
              </a:bodyPr>
              <a:lstStyle>
                <a:lvl1pPr marL="342900" indent="-342900" algn="l" rtl="0" eaLnBrk="0" fontAlgn="base" hangingPunct="0">
                  <a:spcBef>
                    <a:spcPct val="20000"/>
                  </a:spcBef>
                  <a:spcAft>
                    <a:spcPct val="0"/>
                  </a:spcAft>
                  <a:buClr>
                    <a:srgbClr val="336699"/>
                  </a:buClr>
                  <a:buSzPct val="65000"/>
                  <a:buFont typeface="Wingdings" pitchFamily="2" charset="2"/>
                  <a:buChar char="u"/>
                  <a:defRPr sz="2800" b="0" kern="1200" spc="20" baseline="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336699"/>
                  </a:buClr>
                  <a:buFont typeface="Wingdings" pitchFamily="2" charset="2"/>
                  <a:buChar char="§"/>
                  <a:defRPr sz="2400" b="0" kern="1200" spc="20" baseline="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336699"/>
                  </a:buClr>
                  <a:buFont typeface="Arial" charset="0"/>
                  <a:buChar char="•"/>
                  <a:defRPr sz="2000" b="0" kern="1200" spc="20" baseline="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336699"/>
                  </a:buClr>
                  <a:buFont typeface="Arial" charset="0"/>
                  <a:buChar char="–"/>
                  <a:defRPr b="0" kern="1200" spc="20" baseline="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336699"/>
                  </a:buClr>
                  <a:buFont typeface="Arial" charset="0"/>
                  <a:buChar char="»"/>
                  <a:defRPr b="0" kern="1200" spc="2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solidFill>
                      <a:srgbClr val="0000CC"/>
                    </a:solidFill>
                  </a:rPr>
                  <a:t>highway ring </a:t>
                </a:r>
                <a:r>
                  <a:rPr lang="en-US" sz="1600" dirty="0" smtClean="0">
                    <a:solidFill>
                      <a:srgbClr val="0000CC"/>
                    </a:solidFill>
                  </a:rPr>
                  <a:t>GRA</a:t>
                </a:r>
              </a:p>
            </p:txBody>
          </p:sp>
        </p:grpSp>
        <p:sp>
          <p:nvSpPr>
            <p:cNvPr id="9" name="Rettangolo 8"/>
            <p:cNvSpPr/>
            <p:nvPr/>
          </p:nvSpPr>
          <p:spPr>
            <a:xfrm>
              <a:off x="6948264" y="1844824"/>
              <a:ext cx="1005403" cy="492443"/>
            </a:xfrm>
            <a:prstGeom prst="rect">
              <a:avLst/>
            </a:prstGeom>
          </p:spPr>
          <p:txBody>
            <a:bodyPr wrap="none">
              <a:spAutoFit/>
            </a:bodyPr>
            <a:lstStyle/>
            <a:p>
              <a:r>
                <a:rPr lang="it-IT" smtClean="0">
                  <a:solidFill>
                    <a:schemeClr val="accent2"/>
                  </a:solidFill>
                </a:rPr>
                <a:t>129 km </a:t>
              </a:r>
              <a:endParaRPr lang="it-IT">
                <a:solidFill>
                  <a:schemeClr val="accent2"/>
                </a:solidFill>
              </a:endParaRPr>
            </a:p>
          </p:txBody>
        </p:sp>
        <p:cxnSp>
          <p:nvCxnSpPr>
            <p:cNvPr id="10" name="Connettore 2 9"/>
            <p:cNvCxnSpPr/>
            <p:nvPr/>
          </p:nvCxnSpPr>
          <p:spPr bwMode="auto">
            <a:xfrm>
              <a:off x="8676456" y="1916832"/>
              <a:ext cx="0" cy="792088"/>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1" name="Connettore 2 10"/>
            <p:cNvCxnSpPr/>
            <p:nvPr/>
          </p:nvCxnSpPr>
          <p:spPr bwMode="auto">
            <a:xfrm flipH="1">
              <a:off x="7956376" y="1916832"/>
              <a:ext cx="720080" cy="0"/>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2" name="Rettangolo 11"/>
            <p:cNvSpPr/>
            <p:nvPr/>
          </p:nvSpPr>
          <p:spPr>
            <a:xfrm>
              <a:off x="7956376" y="2708920"/>
              <a:ext cx="877163" cy="492443"/>
            </a:xfrm>
            <a:prstGeom prst="rect">
              <a:avLst/>
            </a:prstGeom>
          </p:spPr>
          <p:txBody>
            <a:bodyPr wrap="none">
              <a:spAutoFit/>
            </a:bodyPr>
            <a:lstStyle/>
            <a:p>
              <a:r>
                <a:rPr lang="it-IT" smtClean="0">
                  <a:solidFill>
                    <a:schemeClr val="accent2"/>
                  </a:solidFill>
                </a:rPr>
                <a:t>98 km </a:t>
              </a:r>
              <a:endParaRPr lang="it-IT">
                <a:solidFill>
                  <a:schemeClr val="accent2"/>
                </a:solidFill>
              </a:endParaRPr>
            </a:p>
          </p:txBody>
        </p:sp>
      </p:grpSp>
      <p:pic>
        <p:nvPicPr>
          <p:cNvPr id="19" name="Picture 2" descr="E:\IMG_20160605_122601.jpg"/>
          <p:cNvPicPr>
            <a:picLocks noChangeAspect="1" noChangeArrowheads="1"/>
          </p:cNvPicPr>
          <p:nvPr/>
        </p:nvPicPr>
        <p:blipFill>
          <a:blip r:embed="rId4" cstate="print"/>
          <a:srcRect/>
          <a:stretch>
            <a:fillRect/>
          </a:stretch>
        </p:blipFill>
        <p:spPr bwMode="auto">
          <a:xfrm>
            <a:off x="651569" y="865124"/>
            <a:ext cx="2816313" cy="1188132"/>
          </a:xfrm>
          <a:prstGeom prst="rect">
            <a:avLst/>
          </a:prstGeom>
          <a:noFill/>
        </p:spPr>
      </p:pic>
      <p:sp>
        <p:nvSpPr>
          <p:cNvPr id="20" name="CasellaDiTesto 19"/>
          <p:cNvSpPr txBox="1"/>
          <p:nvPr/>
        </p:nvSpPr>
        <p:spPr>
          <a:xfrm>
            <a:off x="413414" y="2109003"/>
            <a:ext cx="3564226" cy="369332"/>
          </a:xfrm>
          <a:prstGeom prst="rect">
            <a:avLst/>
          </a:prstGeom>
          <a:noFill/>
        </p:spPr>
        <p:txBody>
          <a:bodyPr wrap="square" rtlCol="0">
            <a:spAutoFit/>
          </a:bodyPr>
          <a:lstStyle/>
          <a:p>
            <a:r>
              <a:rPr lang="it-IT" dirty="0" smtClean="0">
                <a:solidFill>
                  <a:schemeClr val="accent2"/>
                </a:solidFill>
              </a:rPr>
              <a:t>GPS/GSM on </a:t>
            </a:r>
            <a:r>
              <a:rPr lang="it-IT" dirty="0" err="1" smtClean="0">
                <a:solidFill>
                  <a:schemeClr val="accent2"/>
                </a:solidFill>
              </a:rPr>
              <a:t>board</a:t>
            </a:r>
            <a:r>
              <a:rPr lang="it-IT" dirty="0" smtClean="0">
                <a:solidFill>
                  <a:schemeClr val="accent2"/>
                </a:solidFill>
              </a:rPr>
              <a:t> “</a:t>
            </a:r>
            <a:r>
              <a:rPr lang="it-IT" dirty="0" err="1" smtClean="0">
                <a:solidFill>
                  <a:schemeClr val="accent2"/>
                </a:solidFill>
              </a:rPr>
              <a:t>black-box</a:t>
            </a:r>
            <a:r>
              <a:rPr lang="it-IT" dirty="0" smtClean="0">
                <a:solidFill>
                  <a:schemeClr val="accent2"/>
                </a:solidFill>
              </a:rPr>
              <a:t>”</a:t>
            </a:r>
          </a:p>
        </p:txBody>
      </p:sp>
      <p:sp>
        <p:nvSpPr>
          <p:cNvPr id="21" name="Rettangolo 20"/>
          <p:cNvSpPr/>
          <p:nvPr/>
        </p:nvSpPr>
        <p:spPr>
          <a:xfrm>
            <a:off x="4197293" y="739687"/>
            <a:ext cx="4576463" cy="1477328"/>
          </a:xfrm>
          <a:prstGeom prst="rect">
            <a:avLst/>
          </a:prstGeom>
        </p:spPr>
        <p:txBody>
          <a:bodyPr wrap="square">
            <a:spAutoFit/>
          </a:bodyPr>
          <a:lstStyle/>
          <a:p>
            <a:pPr algn="just"/>
            <a:r>
              <a:rPr lang="en-US" dirty="0" smtClean="0">
                <a:solidFill>
                  <a:schemeClr val="accent2"/>
                </a:solidFill>
              </a:rPr>
              <a:t>The selected database, which refers to the whole month of </a:t>
            </a:r>
            <a:r>
              <a:rPr lang="en-US" b="1" dirty="0" smtClean="0">
                <a:solidFill>
                  <a:schemeClr val="accent2"/>
                </a:solidFill>
              </a:rPr>
              <a:t>May 2011</a:t>
            </a:r>
            <a:r>
              <a:rPr lang="en-US" dirty="0" smtClean="0">
                <a:solidFill>
                  <a:schemeClr val="accent2"/>
                </a:solidFill>
              </a:rPr>
              <a:t>, was employed to identify data related to the </a:t>
            </a:r>
            <a:r>
              <a:rPr lang="en-US" b="1" i="1" dirty="0" smtClean="0">
                <a:solidFill>
                  <a:schemeClr val="accent2"/>
                </a:solidFill>
              </a:rPr>
              <a:t>geographic distribution of trips, parking times and total daily distance travelled </a:t>
            </a:r>
            <a:endParaRPr lang="it-IT" b="1" i="1" dirty="0">
              <a:solidFill>
                <a:schemeClr val="accent2"/>
              </a:solidFill>
            </a:endParaRPr>
          </a:p>
        </p:txBody>
      </p:sp>
      <p:sp>
        <p:nvSpPr>
          <p:cNvPr id="22" name="Rettangolo 21"/>
          <p:cNvSpPr/>
          <p:nvPr/>
        </p:nvSpPr>
        <p:spPr>
          <a:xfrm>
            <a:off x="827584" y="2640353"/>
            <a:ext cx="2903168" cy="1754326"/>
          </a:xfrm>
          <a:prstGeom prst="rect">
            <a:avLst/>
          </a:prstGeom>
        </p:spPr>
        <p:txBody>
          <a:bodyPr wrap="square">
            <a:spAutoFit/>
          </a:bodyPr>
          <a:lstStyle/>
          <a:p>
            <a:pPr algn="ctr"/>
            <a:r>
              <a:rPr lang="en-US" dirty="0" smtClean="0">
                <a:solidFill>
                  <a:schemeClr val="accent2"/>
                </a:solidFill>
              </a:rPr>
              <a:t>The 16,615 selected vehicles present an average monthly mileage of </a:t>
            </a:r>
            <a:r>
              <a:rPr lang="en-US" b="1" dirty="0" smtClean="0">
                <a:solidFill>
                  <a:schemeClr val="accent2"/>
                </a:solidFill>
              </a:rPr>
              <a:t>730 km/vehicle</a:t>
            </a:r>
            <a:r>
              <a:rPr lang="en-US" dirty="0" smtClean="0">
                <a:solidFill>
                  <a:schemeClr val="accent2"/>
                </a:solidFill>
              </a:rPr>
              <a:t> well oriented towards urban trips</a:t>
            </a:r>
            <a:endParaRPr lang="it-IT" dirty="0"/>
          </a:p>
        </p:txBody>
      </p:sp>
      <p:sp>
        <p:nvSpPr>
          <p:cNvPr id="23" name="Freccia a destra 22"/>
          <p:cNvSpPr/>
          <p:nvPr/>
        </p:nvSpPr>
        <p:spPr>
          <a:xfrm>
            <a:off x="3730752" y="1271016"/>
            <a:ext cx="466541" cy="42976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4" name="Freccia a destra 23"/>
          <p:cNvSpPr/>
          <p:nvPr/>
        </p:nvSpPr>
        <p:spPr>
          <a:xfrm rot="5400000">
            <a:off x="6368534" y="2078787"/>
            <a:ext cx="369333" cy="42976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5" name="Freccia a destra 24"/>
          <p:cNvSpPr/>
          <p:nvPr/>
        </p:nvSpPr>
        <p:spPr>
          <a:xfrm rot="10800000">
            <a:off x="3649881" y="3215504"/>
            <a:ext cx="466541" cy="42976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6" name="Segnaposto piè di pagina 6"/>
          <p:cNvSpPr>
            <a:spLocks noGrp="1"/>
          </p:cNvSpPr>
          <p:nvPr>
            <p:ph type="ftr" sz="quarter" idx="3"/>
          </p:nvPr>
        </p:nvSpPr>
        <p:spPr>
          <a:xfrm>
            <a:off x="1477382" y="4767263"/>
            <a:ext cx="6600700" cy="274637"/>
          </a:xfrm>
        </p:spPr>
        <p:txBody>
          <a:bodyPr/>
          <a:lstStyle/>
          <a:p>
            <a:r>
              <a:rPr lang="en-US" dirty="0" smtClean="0"/>
              <a:t>Road transport electrification, a new highway to energy saving- B</a:t>
            </a:r>
            <a:r>
              <a:rPr lang="it-IT" dirty="0" err="1" smtClean="0"/>
              <a:t>ruxelles</a:t>
            </a:r>
            <a:r>
              <a:rPr lang="it-IT" dirty="0" smtClean="0"/>
              <a:t> – 7/09/2017</a:t>
            </a:r>
            <a:endParaRPr lang="it-IT" dirty="0"/>
          </a:p>
        </p:txBody>
      </p:sp>
    </p:spTree>
    <p:extLst>
      <p:ext uri="{BB962C8B-B14F-4D97-AF65-F5344CB8AC3E}">
        <p14:creationId xmlns="" xmlns:p14="http://schemas.microsoft.com/office/powerpoint/2010/main" val="405038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heckerboard(across)">
                                      <p:cBhvr>
                                        <p:cTn id="10" dur="500"/>
                                        <p:tgtEl>
                                          <p:spTgt spid="1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checkerboard(across)">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ox(in)">
                                      <p:cBhvr>
                                        <p:cTn id="18" dur="500"/>
                                        <p:tgtEl>
                                          <p:spTgt spid="21"/>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ox(in)">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2216"/>
            <a:ext cx="9144000" cy="800219"/>
          </a:xfrm>
        </p:spPr>
        <p:txBody>
          <a:bodyPr/>
          <a:lstStyle/>
          <a:p>
            <a:r>
              <a:rPr lang="it-IT" dirty="0" err="1" smtClean="0"/>
              <a:t>Real</a:t>
            </a:r>
            <a:r>
              <a:rPr lang="it-IT" dirty="0" smtClean="0"/>
              <a:t> </a:t>
            </a:r>
            <a:r>
              <a:rPr lang="it-IT" dirty="0" err="1" smtClean="0"/>
              <a:t>use</a:t>
            </a:r>
            <a:r>
              <a:rPr lang="it-IT" dirty="0" smtClean="0"/>
              <a:t> </a:t>
            </a:r>
            <a:r>
              <a:rPr lang="it-IT" dirty="0" err="1" smtClean="0"/>
              <a:t>of</a:t>
            </a:r>
            <a:r>
              <a:rPr lang="it-IT" dirty="0" smtClean="0"/>
              <a:t> a plug-in </a:t>
            </a:r>
            <a:r>
              <a:rPr lang="it-IT" dirty="0" err="1" smtClean="0"/>
              <a:t>hybrid</a:t>
            </a:r>
            <a:r>
              <a:rPr lang="it-IT" dirty="0" smtClean="0"/>
              <a:t>: “big data” </a:t>
            </a:r>
            <a:r>
              <a:rPr lang="it-IT" dirty="0" err="1" smtClean="0"/>
              <a:t>analisys</a:t>
            </a:r>
            <a:r>
              <a:rPr lang="it-IT" dirty="0" smtClean="0"/>
              <a:t> </a:t>
            </a:r>
            <a:r>
              <a:rPr lang="it-IT" dirty="0" err="1" smtClean="0"/>
              <a:t>results</a:t>
            </a:r>
            <a:endParaRPr lang="it-IT"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solidFill>
                  <a:prstClr val="black">
                    <a:tint val="75000"/>
                  </a:prstClr>
                </a:solidFill>
              </a:rPr>
              <a:pPr/>
              <a:t>11</a:t>
            </a:fld>
            <a:endParaRPr lang="it-IT" dirty="0">
              <a:solidFill>
                <a:prstClr val="black">
                  <a:tint val="75000"/>
                </a:prstClr>
              </a:solidFill>
            </a:endParaRPr>
          </a:p>
        </p:txBody>
      </p:sp>
      <p:pic>
        <p:nvPicPr>
          <p:cNvPr id="6" name="Immagine 5"/>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477382" y="1124712"/>
            <a:ext cx="5801242" cy="3401568"/>
          </a:xfrm>
          <a:prstGeom prst="rect">
            <a:avLst/>
          </a:prstGeom>
          <a:noFill/>
        </p:spPr>
      </p:pic>
      <p:sp>
        <p:nvSpPr>
          <p:cNvPr id="7" name="Segnaposto piè di pagina 6"/>
          <p:cNvSpPr>
            <a:spLocks noGrp="1"/>
          </p:cNvSpPr>
          <p:nvPr>
            <p:ph type="ftr" sz="quarter" idx="3"/>
          </p:nvPr>
        </p:nvSpPr>
        <p:spPr>
          <a:xfrm>
            <a:off x="1477382" y="4767263"/>
            <a:ext cx="6600700" cy="274637"/>
          </a:xfrm>
        </p:spPr>
        <p:txBody>
          <a:bodyPr/>
          <a:lstStyle/>
          <a:p>
            <a:r>
              <a:rPr lang="en-US" dirty="0" smtClean="0"/>
              <a:t>Road transport electrification, a new highway to energy saving- B</a:t>
            </a:r>
            <a:r>
              <a:rPr lang="it-IT" dirty="0" err="1" smtClean="0"/>
              <a:t>ruxelles</a:t>
            </a:r>
            <a:r>
              <a:rPr lang="it-IT" dirty="0" smtClean="0"/>
              <a:t> – 7/09/2017</a:t>
            </a:r>
            <a:endParaRPr lang="it-IT" dirty="0"/>
          </a:p>
        </p:txBody>
      </p:sp>
    </p:spTree>
    <p:extLst>
      <p:ext uri="{BB962C8B-B14F-4D97-AF65-F5344CB8AC3E}">
        <p14:creationId xmlns="" xmlns:p14="http://schemas.microsoft.com/office/powerpoint/2010/main" val="4050380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4"/>
          </p:nvPr>
        </p:nvSpPr>
        <p:spPr/>
        <p:txBody>
          <a:bodyPr/>
          <a:lstStyle/>
          <a:p>
            <a:fld id="{02C7C199-0D0D-7840-A88D-785280B31CF7}" type="slidenum">
              <a:rPr lang="it-IT" smtClean="0"/>
              <a:pPr/>
              <a:t>12</a:t>
            </a:fld>
            <a:endParaRPr lang="it-IT"/>
          </a:p>
        </p:txBody>
      </p:sp>
      <p:graphicFrame>
        <p:nvGraphicFramePr>
          <p:cNvPr id="8" name="Tabella 7"/>
          <p:cNvGraphicFramePr>
            <a:graphicFrameLocks noGrp="1"/>
          </p:cNvGraphicFramePr>
          <p:nvPr/>
        </p:nvGraphicFramePr>
        <p:xfrm>
          <a:off x="676656" y="905257"/>
          <a:ext cx="8202167" cy="3675891"/>
        </p:xfrm>
        <a:graphic>
          <a:graphicData uri="http://schemas.openxmlformats.org/drawingml/2006/table">
            <a:tbl>
              <a:tblPr/>
              <a:tblGrid>
                <a:gridCol w="4702181"/>
                <a:gridCol w="1000500"/>
                <a:gridCol w="833554"/>
                <a:gridCol w="832378"/>
                <a:gridCol w="833554"/>
              </a:tblGrid>
              <a:tr h="738600">
                <a:tc>
                  <a:txBody>
                    <a:bodyPr/>
                    <a:lstStyle/>
                    <a:p>
                      <a:pPr algn="just">
                        <a:spcAft>
                          <a:spcPts val="0"/>
                        </a:spcAft>
                      </a:pPr>
                      <a:r>
                        <a:rPr lang="en-AU" sz="1600" b="1" dirty="0" smtClean="0">
                          <a:latin typeface="+mn-lt"/>
                          <a:ea typeface="Times New Roman"/>
                          <a:cs typeface="Arial"/>
                        </a:rPr>
                        <a:t>FUEL CONSUMPTION</a:t>
                      </a:r>
                      <a:r>
                        <a:rPr lang="en-AU" sz="1600" b="1" baseline="0" dirty="0" smtClean="0">
                          <a:latin typeface="+mn-lt"/>
                          <a:ea typeface="Times New Roman"/>
                          <a:cs typeface="Arial"/>
                        </a:rPr>
                        <a:t> </a:t>
                      </a:r>
                      <a:r>
                        <a:rPr lang="en-AU" sz="1600" b="1" dirty="0" smtClean="0">
                          <a:latin typeface="+mn-lt"/>
                          <a:ea typeface="Times New Roman"/>
                          <a:cs typeface="Arial"/>
                        </a:rPr>
                        <a:t> (FC) in </a:t>
                      </a:r>
                      <a:r>
                        <a:rPr lang="en-AU" sz="1600" b="1" dirty="0">
                          <a:latin typeface="+mn-lt"/>
                          <a:ea typeface="Times New Roman"/>
                          <a:cs typeface="Arial"/>
                        </a:rPr>
                        <a:t>L/100 km</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spcAft>
                          <a:spcPts val="0"/>
                        </a:spcAft>
                      </a:pPr>
                      <a:r>
                        <a:rPr lang="en-AU" sz="1600" b="1" dirty="0" smtClean="0">
                          <a:latin typeface="+mn-lt"/>
                          <a:ea typeface="Times New Roman"/>
                          <a:cs typeface="Arial"/>
                        </a:rPr>
                        <a:t>Petrol (Golf 1.5)</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spcAft>
                          <a:spcPts val="0"/>
                        </a:spcAft>
                      </a:pPr>
                      <a:r>
                        <a:rPr lang="en-AU" sz="1600" b="1" dirty="0" smtClean="0">
                          <a:latin typeface="+mn-lt"/>
                          <a:ea typeface="Times New Roman"/>
                          <a:cs typeface="Arial"/>
                        </a:rPr>
                        <a:t>HEV (</a:t>
                      </a:r>
                      <a:r>
                        <a:rPr lang="en-AU" sz="1600" b="1" dirty="0" err="1" smtClean="0">
                          <a:latin typeface="+mn-lt"/>
                          <a:ea typeface="Times New Roman"/>
                          <a:cs typeface="Arial"/>
                        </a:rPr>
                        <a:t>Jetta</a:t>
                      </a:r>
                      <a:r>
                        <a:rPr lang="en-AU" sz="1600" b="1" dirty="0" smtClean="0">
                          <a:latin typeface="+mn-lt"/>
                          <a:ea typeface="Times New Roman"/>
                          <a:cs typeface="Arial"/>
                        </a:rPr>
                        <a:t> Hybrid)</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spcAft>
                          <a:spcPts val="0"/>
                        </a:spcAft>
                      </a:pPr>
                      <a:r>
                        <a:rPr lang="en-AU" sz="1600" b="1" dirty="0" smtClean="0">
                          <a:latin typeface="+mn-lt"/>
                          <a:ea typeface="Times New Roman"/>
                          <a:cs typeface="Arial"/>
                        </a:rPr>
                        <a:t>PHEV (Golf GTE)</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spcAft>
                          <a:spcPts val="0"/>
                        </a:spcAft>
                      </a:pPr>
                      <a:r>
                        <a:rPr lang="en-AU" sz="1600" b="1" dirty="0" smtClean="0">
                          <a:latin typeface="+mn-lt"/>
                          <a:ea typeface="Times New Roman"/>
                          <a:cs typeface="Arial"/>
                        </a:rPr>
                        <a:t>BEV (e-Golf)</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19271">
                <a:tc>
                  <a:txBody>
                    <a:bodyPr/>
                    <a:lstStyle/>
                    <a:p>
                      <a:pPr algn="just">
                        <a:spcAft>
                          <a:spcPts val="0"/>
                        </a:spcAft>
                      </a:pPr>
                      <a:r>
                        <a:rPr lang="en-AU" sz="1600" b="1" dirty="0">
                          <a:latin typeface="+mn-lt"/>
                          <a:ea typeface="Times New Roman"/>
                          <a:cs typeface="Arial"/>
                        </a:rPr>
                        <a:t>Urban</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a:latin typeface="+mn-lt"/>
                          <a:ea typeface="Times New Roman"/>
                          <a:cs typeface="Arial"/>
                        </a:rPr>
                        <a:t>6,20</a:t>
                      </a:r>
                      <a:endParaRPr lang="it-IT" sz="24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a:latin typeface="+mn-lt"/>
                          <a:ea typeface="Times New Roman"/>
                          <a:cs typeface="Arial"/>
                        </a:rPr>
                        <a:t>4,4</a:t>
                      </a:r>
                      <a:endParaRPr lang="it-IT" sz="24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a:latin typeface="+mn-lt"/>
                          <a:ea typeface="Times New Roman"/>
                          <a:cs typeface="Arial"/>
                        </a:rPr>
                        <a:t> </a:t>
                      </a:r>
                      <a:endParaRPr lang="it-IT" sz="24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a:latin typeface="+mn-lt"/>
                          <a:ea typeface="Times New Roman"/>
                          <a:cs typeface="Arial"/>
                        </a:rPr>
                        <a:t> </a:t>
                      </a:r>
                      <a:endParaRPr lang="it-IT" sz="24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34">
                <a:tc>
                  <a:txBody>
                    <a:bodyPr/>
                    <a:lstStyle/>
                    <a:p>
                      <a:pPr algn="just">
                        <a:spcAft>
                          <a:spcPts val="0"/>
                        </a:spcAft>
                      </a:pPr>
                      <a:r>
                        <a:rPr lang="en-AU" sz="1600" b="1" dirty="0" err="1">
                          <a:latin typeface="+mn-lt"/>
                          <a:ea typeface="Times New Roman"/>
                          <a:cs typeface="Arial"/>
                        </a:rPr>
                        <a:t>Extraurban</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a:latin typeface="+mn-lt"/>
                          <a:ea typeface="Times New Roman"/>
                          <a:cs typeface="Arial"/>
                        </a:rPr>
                        <a:t>4,40</a:t>
                      </a:r>
                      <a:endParaRPr lang="it-IT" sz="24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dirty="0">
                          <a:latin typeface="+mn-lt"/>
                          <a:ea typeface="Times New Roman"/>
                          <a:cs typeface="Arial"/>
                        </a:rPr>
                        <a:t>3,90</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a:latin typeface="+mn-lt"/>
                          <a:ea typeface="Times New Roman"/>
                          <a:cs typeface="Arial"/>
                        </a:rPr>
                        <a:t> </a:t>
                      </a:r>
                      <a:endParaRPr lang="it-IT" sz="24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dirty="0">
                          <a:latin typeface="+mn-lt"/>
                          <a:ea typeface="Times New Roman"/>
                          <a:cs typeface="Arial"/>
                        </a:rPr>
                        <a:t> </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34">
                <a:tc>
                  <a:txBody>
                    <a:bodyPr/>
                    <a:lstStyle/>
                    <a:p>
                      <a:pPr algn="just">
                        <a:spcAft>
                          <a:spcPts val="0"/>
                        </a:spcAft>
                      </a:pPr>
                      <a:r>
                        <a:rPr lang="en-AU" sz="1600" b="1" dirty="0" smtClean="0">
                          <a:latin typeface="+mn-lt"/>
                          <a:ea typeface="Times New Roman"/>
                          <a:cs typeface="Arial"/>
                        </a:rPr>
                        <a:t>Mixed (NEDC, 37</a:t>
                      </a:r>
                      <a:r>
                        <a:rPr lang="en-AU" sz="1600" b="1" baseline="0" dirty="0" smtClean="0">
                          <a:latin typeface="+mn-lt"/>
                          <a:ea typeface="Times New Roman"/>
                          <a:cs typeface="Arial"/>
                        </a:rPr>
                        <a:t>% urban/63% </a:t>
                      </a:r>
                      <a:r>
                        <a:rPr lang="en-AU" sz="1600" b="1" baseline="0" dirty="0" err="1" smtClean="0">
                          <a:latin typeface="+mn-lt"/>
                          <a:ea typeface="Times New Roman"/>
                          <a:cs typeface="Arial"/>
                        </a:rPr>
                        <a:t>extraurban</a:t>
                      </a:r>
                      <a:r>
                        <a:rPr lang="en-AU" sz="1600" b="1" baseline="0" dirty="0" smtClean="0">
                          <a:latin typeface="+mn-lt"/>
                          <a:ea typeface="Times New Roman"/>
                          <a:cs typeface="Arial"/>
                        </a:rPr>
                        <a:t>)</a:t>
                      </a:r>
                      <a:r>
                        <a:rPr lang="en-AU" sz="1600" b="1" dirty="0" smtClean="0">
                          <a:latin typeface="+mn-lt"/>
                          <a:ea typeface="Times New Roman"/>
                          <a:cs typeface="Arial"/>
                        </a:rPr>
                        <a:t>)</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a:latin typeface="+mn-lt"/>
                          <a:ea typeface="Times New Roman"/>
                          <a:cs typeface="Arial"/>
                        </a:rPr>
                        <a:t>5,10</a:t>
                      </a:r>
                      <a:endParaRPr lang="it-IT" sz="24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a:latin typeface="+mn-lt"/>
                          <a:ea typeface="Times New Roman"/>
                          <a:cs typeface="Arial"/>
                        </a:rPr>
                        <a:t>4,1</a:t>
                      </a:r>
                      <a:endParaRPr lang="it-IT" sz="24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a:latin typeface="+mn-lt"/>
                          <a:ea typeface="Times New Roman"/>
                          <a:cs typeface="Arial"/>
                        </a:rPr>
                        <a:t>1,70</a:t>
                      </a:r>
                      <a:endParaRPr lang="it-IT" sz="24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dirty="0">
                          <a:latin typeface="+mn-lt"/>
                          <a:ea typeface="Times New Roman"/>
                          <a:cs typeface="Arial"/>
                        </a:rPr>
                        <a:t> </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271">
                <a:tc gridSpan="5">
                  <a:txBody>
                    <a:bodyPr/>
                    <a:lstStyle/>
                    <a:p>
                      <a:pPr algn="just">
                        <a:spcAft>
                          <a:spcPts val="0"/>
                        </a:spcAft>
                      </a:pPr>
                      <a:r>
                        <a:rPr lang="en-AU" sz="1600" b="1" dirty="0" smtClean="0">
                          <a:latin typeface="+mn-lt"/>
                          <a:ea typeface="Times New Roman"/>
                          <a:cs typeface="Arial"/>
                        </a:rPr>
                        <a:t>ELECTRIC </a:t>
                      </a:r>
                      <a:r>
                        <a:rPr lang="en-AU" sz="1600" b="1" dirty="0">
                          <a:latin typeface="+mn-lt"/>
                          <a:ea typeface="Times New Roman"/>
                          <a:cs typeface="Arial"/>
                        </a:rPr>
                        <a:t>ENERGY </a:t>
                      </a:r>
                      <a:r>
                        <a:rPr lang="en-AU" sz="1600" b="1" dirty="0" smtClean="0">
                          <a:latin typeface="+mn-lt"/>
                          <a:ea typeface="Times New Roman"/>
                          <a:cs typeface="Arial"/>
                        </a:rPr>
                        <a:t>CONSUMPTION (EEC) in </a:t>
                      </a:r>
                      <a:r>
                        <a:rPr lang="en-AU" sz="1600" b="1" dirty="0" err="1" smtClean="0">
                          <a:latin typeface="+mn-lt"/>
                          <a:ea typeface="Times New Roman"/>
                          <a:cs typeface="Arial"/>
                        </a:rPr>
                        <a:t>Wh</a:t>
                      </a:r>
                      <a:r>
                        <a:rPr lang="en-AU" sz="1600" b="1" dirty="0" smtClean="0">
                          <a:latin typeface="+mn-lt"/>
                          <a:ea typeface="Times New Roman"/>
                          <a:cs typeface="Arial"/>
                        </a:rPr>
                        <a:t>/km</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319271">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tx1"/>
                          </a:solidFill>
                          <a:latin typeface="+mn-lt"/>
                          <a:ea typeface="Times New Roman"/>
                          <a:cs typeface="Arial"/>
                        </a:rPr>
                        <a:t>Mixed (NEDC)</a:t>
                      </a:r>
                      <a:endParaRPr lang="it-IT" sz="1600" b="1" kern="1200" dirty="0" smtClean="0">
                        <a:solidFill>
                          <a:schemeClr val="tx1"/>
                        </a:solidFill>
                        <a:latin typeface="+mn-lt"/>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a:latin typeface="+mn-lt"/>
                          <a:ea typeface="Times New Roman"/>
                          <a:cs typeface="Arial"/>
                        </a:rPr>
                        <a:t> </a:t>
                      </a:r>
                      <a:endParaRPr lang="it-IT" sz="24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dirty="0">
                          <a:latin typeface="+mn-lt"/>
                          <a:ea typeface="Times New Roman"/>
                          <a:cs typeface="Arial"/>
                        </a:rPr>
                        <a:t> </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a:latin typeface="+mn-lt"/>
                          <a:ea typeface="Times New Roman"/>
                          <a:cs typeface="Arial"/>
                        </a:rPr>
                        <a:t>124</a:t>
                      </a:r>
                      <a:endParaRPr lang="it-IT" sz="24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dirty="0">
                          <a:latin typeface="+mn-lt"/>
                          <a:ea typeface="Times New Roman"/>
                          <a:cs typeface="Arial"/>
                        </a:rPr>
                        <a:t>139</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34">
                <a:tc gridSpan="5">
                  <a:txBody>
                    <a:bodyPr/>
                    <a:lstStyle/>
                    <a:p>
                      <a:pPr algn="just">
                        <a:spcAft>
                          <a:spcPts val="0"/>
                        </a:spcAft>
                      </a:pPr>
                      <a:r>
                        <a:rPr lang="en-AU" sz="1600" b="1" dirty="0" smtClean="0">
                          <a:latin typeface="+mn-lt"/>
                          <a:ea typeface="Times New Roman"/>
                          <a:cs typeface="Arial"/>
                        </a:rPr>
                        <a:t>ENERGY </a:t>
                      </a:r>
                      <a:r>
                        <a:rPr lang="en-AU" sz="1600" b="1" dirty="0">
                          <a:latin typeface="+mn-lt"/>
                          <a:ea typeface="Times New Roman"/>
                          <a:cs typeface="Arial"/>
                        </a:rPr>
                        <a:t>CONSUMPTION </a:t>
                      </a:r>
                      <a:r>
                        <a:rPr lang="en-AU" sz="1600" b="1" dirty="0" smtClean="0">
                          <a:latin typeface="+mn-lt"/>
                          <a:ea typeface="Times New Roman"/>
                          <a:cs typeface="Arial"/>
                        </a:rPr>
                        <a:t>(EC) in </a:t>
                      </a:r>
                      <a:r>
                        <a:rPr lang="en-AU" sz="1600" b="1" dirty="0" err="1" smtClean="0">
                          <a:latin typeface="+mn-lt"/>
                          <a:ea typeface="Times New Roman"/>
                          <a:cs typeface="Arial"/>
                        </a:rPr>
                        <a:t>Wh</a:t>
                      </a:r>
                      <a:r>
                        <a:rPr lang="en-AU" sz="1600" b="1" dirty="0" smtClean="0">
                          <a:latin typeface="+mn-lt"/>
                          <a:ea typeface="Times New Roman"/>
                          <a:cs typeface="Arial"/>
                        </a:rPr>
                        <a:t>/km</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335234">
                <a:tc>
                  <a:txBody>
                    <a:bodyPr/>
                    <a:lstStyle/>
                    <a:p>
                      <a:pPr algn="just">
                        <a:spcAft>
                          <a:spcPts val="0"/>
                        </a:spcAft>
                      </a:pPr>
                      <a:r>
                        <a:rPr lang="en-AU" sz="1600" b="1" dirty="0" smtClean="0">
                          <a:latin typeface="+mn-lt"/>
                          <a:ea typeface="Times New Roman"/>
                          <a:cs typeface="Arial"/>
                        </a:rPr>
                        <a:t>EEC</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dirty="0">
                          <a:latin typeface="+mn-lt"/>
                          <a:ea typeface="Times New Roman"/>
                          <a:cs typeface="Arial"/>
                        </a:rPr>
                        <a:t> </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dirty="0">
                          <a:latin typeface="+mn-lt"/>
                          <a:ea typeface="Times New Roman"/>
                          <a:cs typeface="Arial"/>
                        </a:rPr>
                        <a:t> </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a:latin typeface="+mn-lt"/>
                          <a:ea typeface="Times New Roman"/>
                          <a:cs typeface="Arial"/>
                        </a:rPr>
                        <a:t>124</a:t>
                      </a:r>
                      <a:endParaRPr lang="it-IT" sz="24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a:latin typeface="+mn-lt"/>
                          <a:ea typeface="Times New Roman"/>
                          <a:cs typeface="Arial"/>
                        </a:rPr>
                        <a:t>139</a:t>
                      </a:r>
                      <a:endParaRPr lang="it-IT" sz="24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271">
                <a:tc>
                  <a:txBody>
                    <a:bodyPr/>
                    <a:lstStyle/>
                    <a:p>
                      <a:pPr algn="just">
                        <a:spcAft>
                          <a:spcPts val="0"/>
                        </a:spcAft>
                      </a:pPr>
                      <a:r>
                        <a:rPr lang="en-AU" sz="1600" b="1" dirty="0" smtClean="0">
                          <a:latin typeface="+mn-lt"/>
                          <a:ea typeface="Times New Roman"/>
                          <a:cs typeface="Arial"/>
                        </a:rPr>
                        <a:t>FC </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a:latin typeface="+mn-lt"/>
                          <a:ea typeface="Times New Roman"/>
                          <a:cs typeface="Arial"/>
                        </a:rPr>
                        <a:t>467</a:t>
                      </a:r>
                      <a:endParaRPr lang="it-IT" sz="24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dirty="0">
                          <a:latin typeface="+mn-lt"/>
                          <a:ea typeface="Times New Roman"/>
                          <a:cs typeface="Arial"/>
                        </a:rPr>
                        <a:t>375</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dirty="0">
                          <a:latin typeface="+mn-lt"/>
                          <a:ea typeface="Times New Roman"/>
                          <a:cs typeface="Arial"/>
                        </a:rPr>
                        <a:t>156</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a:latin typeface="+mn-lt"/>
                          <a:ea typeface="Times New Roman"/>
                          <a:cs typeface="Arial"/>
                        </a:rPr>
                        <a:t> </a:t>
                      </a:r>
                      <a:endParaRPr lang="it-IT" sz="24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271">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tx1"/>
                          </a:solidFill>
                          <a:latin typeface="+mn-lt"/>
                          <a:ea typeface="Times New Roman"/>
                          <a:cs typeface="Arial"/>
                        </a:rPr>
                        <a:t>Mixed (NEDC)</a:t>
                      </a:r>
                      <a:endParaRPr lang="it-IT" sz="1600" b="1" kern="1200" dirty="0" smtClean="0">
                        <a:solidFill>
                          <a:schemeClr val="tx1"/>
                        </a:solidFill>
                        <a:latin typeface="+mn-lt"/>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dirty="0">
                          <a:latin typeface="+mn-lt"/>
                          <a:ea typeface="Times New Roman"/>
                          <a:cs typeface="Arial"/>
                        </a:rPr>
                        <a:t>467</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dirty="0">
                          <a:latin typeface="+mn-lt"/>
                          <a:ea typeface="Times New Roman"/>
                          <a:cs typeface="Arial"/>
                        </a:rPr>
                        <a:t>375</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dirty="0">
                          <a:latin typeface="+mn-lt"/>
                          <a:ea typeface="Times New Roman"/>
                          <a:cs typeface="Arial"/>
                        </a:rPr>
                        <a:t>280</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dirty="0">
                          <a:latin typeface="+mn-lt"/>
                          <a:ea typeface="Times New Roman"/>
                          <a:cs typeface="Arial"/>
                        </a:rPr>
                        <a:t>139</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Ovale 10"/>
          <p:cNvSpPr/>
          <p:nvPr/>
        </p:nvSpPr>
        <p:spPr>
          <a:xfrm>
            <a:off x="7982712" y="2895600"/>
            <a:ext cx="640080" cy="493776"/>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Ovale 11"/>
          <p:cNvSpPr/>
          <p:nvPr/>
        </p:nvSpPr>
        <p:spPr>
          <a:xfrm>
            <a:off x="6364224" y="1636776"/>
            <a:ext cx="640080" cy="493776"/>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Titolo 1"/>
          <p:cNvSpPr>
            <a:spLocks noGrp="1"/>
          </p:cNvSpPr>
          <p:nvPr>
            <p:ph type="title"/>
          </p:nvPr>
        </p:nvSpPr>
        <p:spPr>
          <a:xfrm>
            <a:off x="0" y="-22216"/>
            <a:ext cx="9144000" cy="800219"/>
          </a:xfrm>
        </p:spPr>
        <p:txBody>
          <a:bodyPr/>
          <a:lstStyle/>
          <a:p>
            <a:pPr algn="ctr"/>
            <a:r>
              <a:rPr lang="en-US" dirty="0" smtClean="0"/>
              <a:t>Well-to-Tank energy consumptions </a:t>
            </a:r>
            <a:r>
              <a:rPr lang="en-GB" dirty="0" smtClean="0"/>
              <a:t>for different fuelled class B VOLKSWAGEN cars (Golf &amp; </a:t>
            </a:r>
            <a:r>
              <a:rPr lang="en-GB" dirty="0" err="1" smtClean="0"/>
              <a:t>Jetta</a:t>
            </a:r>
            <a:r>
              <a:rPr lang="en-GB" dirty="0" smtClean="0"/>
              <a:t>)</a:t>
            </a:r>
            <a:endParaRPr lang="it-IT" dirty="0"/>
          </a:p>
        </p:txBody>
      </p:sp>
      <p:sp>
        <p:nvSpPr>
          <p:cNvPr id="9" name="Segnaposto piè di pagina 6"/>
          <p:cNvSpPr>
            <a:spLocks noGrp="1"/>
          </p:cNvSpPr>
          <p:nvPr>
            <p:ph type="ftr" sz="quarter" idx="3"/>
          </p:nvPr>
        </p:nvSpPr>
        <p:spPr>
          <a:xfrm>
            <a:off x="1477382" y="4767263"/>
            <a:ext cx="6600700" cy="274637"/>
          </a:xfrm>
        </p:spPr>
        <p:txBody>
          <a:bodyPr/>
          <a:lstStyle/>
          <a:p>
            <a:r>
              <a:rPr lang="en-US" dirty="0" smtClean="0"/>
              <a:t>Road transport electrification, a new highway to energy saving- B</a:t>
            </a:r>
            <a:r>
              <a:rPr lang="it-IT" dirty="0" err="1" smtClean="0"/>
              <a:t>ruxelles</a:t>
            </a:r>
            <a:r>
              <a:rPr lang="it-IT" dirty="0" smtClean="0"/>
              <a:t> – 7/09/2017</a:t>
            </a:r>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3414" y="-22216"/>
            <a:ext cx="8229600" cy="800219"/>
          </a:xfrm>
        </p:spPr>
        <p:txBody>
          <a:bodyPr/>
          <a:lstStyle/>
          <a:p>
            <a:r>
              <a:rPr lang="en-GB" dirty="0" smtClean="0"/>
              <a:t>Well-to-wheel specific energy consumption for different fuelled cars (1)</a:t>
            </a:r>
            <a:endParaRPr lang="it-IT"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solidFill>
                  <a:prstClr val="black">
                    <a:tint val="75000"/>
                  </a:prstClr>
                </a:solidFill>
              </a:rPr>
              <a:pPr/>
              <a:t>13</a:t>
            </a:fld>
            <a:endParaRPr lang="it-IT" dirty="0">
              <a:solidFill>
                <a:prstClr val="black">
                  <a:tint val="75000"/>
                </a:prstClr>
              </a:solidFill>
            </a:endParaRPr>
          </a:p>
        </p:txBody>
      </p:sp>
      <p:pic>
        <p:nvPicPr>
          <p:cNvPr id="1026" name="Picture 2"/>
          <p:cNvPicPr>
            <a:picLocks noChangeAspect="1" noChangeArrowheads="1"/>
          </p:cNvPicPr>
          <p:nvPr/>
        </p:nvPicPr>
        <p:blipFill>
          <a:blip r:embed="rId3"/>
          <a:srcRect/>
          <a:stretch>
            <a:fillRect/>
          </a:stretch>
        </p:blipFill>
        <p:spPr bwMode="auto">
          <a:xfrm>
            <a:off x="182880" y="928196"/>
            <a:ext cx="5580253" cy="3523424"/>
          </a:xfrm>
          <a:prstGeom prst="rect">
            <a:avLst/>
          </a:prstGeom>
          <a:noFill/>
          <a:ln w="9525">
            <a:noFill/>
            <a:miter lim="800000"/>
            <a:headEnd/>
            <a:tailEnd/>
          </a:ln>
          <a:effectLst/>
        </p:spPr>
      </p:pic>
      <p:sp>
        <p:nvSpPr>
          <p:cNvPr id="6" name="CasellaDiTesto 5"/>
          <p:cNvSpPr txBox="1"/>
          <p:nvPr/>
        </p:nvSpPr>
        <p:spPr>
          <a:xfrm>
            <a:off x="5909437" y="2834640"/>
            <a:ext cx="3380867" cy="1384995"/>
          </a:xfrm>
          <a:prstGeom prst="rect">
            <a:avLst/>
          </a:prstGeom>
        </p:spPr>
        <p:txBody>
          <a:bodyPr vert="horz" wrap="square" lIns="91440" tIns="0" rIns="91440" bIns="0" rtlCol="0">
            <a:spAutoFit/>
          </a:bodyPr>
          <a:lstStyle/>
          <a:p>
            <a:r>
              <a:rPr lang="it-IT" dirty="0" smtClean="0"/>
              <a:t>Phev</a:t>
            </a:r>
            <a:r>
              <a:rPr lang="it-IT" b="1" dirty="0" smtClean="0">
                <a:solidFill>
                  <a:srgbClr val="FF0000"/>
                </a:solidFill>
              </a:rPr>
              <a:t>10</a:t>
            </a:r>
          </a:p>
          <a:p>
            <a:r>
              <a:rPr lang="it-IT" dirty="0" err="1" smtClean="0"/>
              <a:t>Urban</a:t>
            </a:r>
            <a:r>
              <a:rPr lang="it-IT" dirty="0" smtClean="0"/>
              <a:t> EEC: 139 </a:t>
            </a:r>
            <a:r>
              <a:rPr lang="it-IT" dirty="0" err="1" smtClean="0"/>
              <a:t>Wh</a:t>
            </a:r>
            <a:r>
              <a:rPr lang="it-IT" dirty="0" smtClean="0"/>
              <a:t>/km</a:t>
            </a:r>
          </a:p>
          <a:p>
            <a:r>
              <a:rPr lang="it-IT" dirty="0" err="1" smtClean="0"/>
              <a:t>Extraurban</a:t>
            </a:r>
            <a:r>
              <a:rPr lang="it-IT" dirty="0" smtClean="0"/>
              <a:t> FC: 3,9 L/100 km</a:t>
            </a:r>
          </a:p>
          <a:p>
            <a:r>
              <a:rPr lang="it-IT" dirty="0" err="1" smtClean="0"/>
              <a:t>Mixed</a:t>
            </a:r>
            <a:r>
              <a:rPr lang="it-IT" dirty="0" smtClean="0"/>
              <a:t> </a:t>
            </a:r>
            <a:r>
              <a:rPr lang="it-IT" dirty="0" err="1" smtClean="0"/>
              <a:t>revised</a:t>
            </a:r>
            <a:r>
              <a:rPr lang="it-IT" dirty="0" smtClean="0"/>
              <a:t>: </a:t>
            </a:r>
            <a:r>
              <a:rPr lang="it-IT" u="sng" dirty="0" smtClean="0"/>
              <a:t>57% “</a:t>
            </a:r>
            <a:r>
              <a:rPr lang="it-IT" u="sng" dirty="0" err="1" smtClean="0"/>
              <a:t>only</a:t>
            </a:r>
            <a:r>
              <a:rPr lang="it-IT" u="sng" dirty="0" smtClean="0"/>
              <a:t> </a:t>
            </a:r>
            <a:r>
              <a:rPr lang="it-IT" u="sng" dirty="0" err="1" smtClean="0"/>
              <a:t>electric</a:t>
            </a:r>
            <a:r>
              <a:rPr lang="it-IT" u="sng" dirty="0" smtClean="0"/>
              <a:t>” + 43% in </a:t>
            </a:r>
            <a:r>
              <a:rPr lang="it-IT" u="sng" dirty="0" err="1" smtClean="0"/>
              <a:t>hybrid</a:t>
            </a:r>
            <a:r>
              <a:rPr lang="it-IT" u="sng" dirty="0" smtClean="0"/>
              <a:t> mode</a:t>
            </a:r>
          </a:p>
        </p:txBody>
      </p:sp>
      <p:pic>
        <p:nvPicPr>
          <p:cNvPr id="9" name="Immagine 8" descr="thJFIWOK9E.jpg"/>
          <p:cNvPicPr>
            <a:picLocks noChangeAspect="1"/>
          </p:cNvPicPr>
          <p:nvPr/>
        </p:nvPicPr>
        <p:blipFill>
          <a:blip r:embed="rId4"/>
          <a:stretch>
            <a:fillRect/>
          </a:stretch>
        </p:blipFill>
        <p:spPr>
          <a:xfrm>
            <a:off x="5909437" y="923924"/>
            <a:ext cx="2657475" cy="1647825"/>
          </a:xfrm>
          <a:prstGeom prst="rect">
            <a:avLst/>
          </a:prstGeom>
        </p:spPr>
      </p:pic>
      <p:sp>
        <p:nvSpPr>
          <p:cNvPr id="10" name="Segnaposto piè di pagina 6"/>
          <p:cNvSpPr>
            <a:spLocks noGrp="1"/>
          </p:cNvSpPr>
          <p:nvPr>
            <p:ph type="ftr" sz="quarter" idx="3"/>
          </p:nvPr>
        </p:nvSpPr>
        <p:spPr>
          <a:xfrm>
            <a:off x="1477382" y="4767263"/>
            <a:ext cx="6600700" cy="274637"/>
          </a:xfrm>
        </p:spPr>
        <p:txBody>
          <a:bodyPr/>
          <a:lstStyle/>
          <a:p>
            <a:r>
              <a:rPr lang="en-US" dirty="0" smtClean="0"/>
              <a:t>Road transport electrification, a new highway to energy saving- B</a:t>
            </a:r>
            <a:r>
              <a:rPr lang="it-IT" dirty="0" err="1" smtClean="0"/>
              <a:t>ruxelles</a:t>
            </a:r>
            <a:r>
              <a:rPr lang="it-IT" dirty="0" smtClean="0"/>
              <a:t> – 7/09/2017</a:t>
            </a:r>
            <a:endParaRPr lang="it-IT" dirty="0"/>
          </a:p>
        </p:txBody>
      </p:sp>
    </p:spTree>
    <p:extLst>
      <p:ext uri="{BB962C8B-B14F-4D97-AF65-F5344CB8AC3E}">
        <p14:creationId xmlns="" xmlns:p14="http://schemas.microsoft.com/office/powerpoint/2010/main" val="4050380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3414" y="-22216"/>
            <a:ext cx="8229600" cy="800219"/>
          </a:xfrm>
        </p:spPr>
        <p:txBody>
          <a:bodyPr/>
          <a:lstStyle/>
          <a:p>
            <a:r>
              <a:rPr lang="en-GB" dirty="0" smtClean="0"/>
              <a:t>TTW and WTT specific energy consumption for different fuelled cars (2)</a:t>
            </a:r>
            <a:endParaRPr lang="it-IT"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solidFill>
                  <a:prstClr val="black">
                    <a:tint val="75000"/>
                  </a:prstClr>
                </a:solidFill>
              </a:rPr>
              <a:pPr/>
              <a:t>14</a:t>
            </a:fld>
            <a:endParaRPr lang="it-IT" dirty="0">
              <a:solidFill>
                <a:prstClr val="black">
                  <a:tint val="75000"/>
                </a:prstClr>
              </a:solidFill>
            </a:endParaRPr>
          </a:p>
        </p:txBody>
      </p:sp>
      <p:sp>
        <p:nvSpPr>
          <p:cNvPr id="6" name="CasellaDiTesto 5"/>
          <p:cNvSpPr txBox="1"/>
          <p:nvPr/>
        </p:nvSpPr>
        <p:spPr>
          <a:xfrm>
            <a:off x="5909437" y="2944368"/>
            <a:ext cx="3380867" cy="1384995"/>
          </a:xfrm>
          <a:prstGeom prst="rect">
            <a:avLst/>
          </a:prstGeom>
        </p:spPr>
        <p:txBody>
          <a:bodyPr vert="horz" wrap="square" lIns="91440" tIns="0" rIns="91440" bIns="0" rtlCol="0">
            <a:spAutoFit/>
          </a:bodyPr>
          <a:lstStyle/>
          <a:p>
            <a:r>
              <a:rPr lang="it-IT" dirty="0" err="1" smtClean="0"/>
              <a:t>Phev</a:t>
            </a:r>
            <a:r>
              <a:rPr lang="it-IT" dirty="0" smtClean="0"/>
              <a:t> 4</a:t>
            </a:r>
            <a:r>
              <a:rPr lang="it-IT" b="1" dirty="0" smtClean="0">
                <a:solidFill>
                  <a:srgbClr val="FF0000"/>
                </a:solidFill>
              </a:rPr>
              <a:t>0</a:t>
            </a:r>
          </a:p>
          <a:p>
            <a:r>
              <a:rPr lang="it-IT" dirty="0" err="1" smtClean="0"/>
              <a:t>Urban</a:t>
            </a:r>
            <a:r>
              <a:rPr lang="it-IT" dirty="0" smtClean="0"/>
              <a:t> EEC: 139 </a:t>
            </a:r>
            <a:r>
              <a:rPr lang="it-IT" dirty="0" err="1" smtClean="0"/>
              <a:t>Wh</a:t>
            </a:r>
            <a:r>
              <a:rPr lang="it-IT" dirty="0" smtClean="0"/>
              <a:t>/km</a:t>
            </a:r>
          </a:p>
          <a:p>
            <a:r>
              <a:rPr lang="it-IT" dirty="0" err="1" smtClean="0"/>
              <a:t>Extraurban</a:t>
            </a:r>
            <a:r>
              <a:rPr lang="it-IT" dirty="0" smtClean="0"/>
              <a:t> FC: 3,9 L/100 km</a:t>
            </a:r>
          </a:p>
          <a:p>
            <a:r>
              <a:rPr lang="it-IT" dirty="0" err="1" smtClean="0"/>
              <a:t>Mixed</a:t>
            </a:r>
            <a:r>
              <a:rPr lang="it-IT" dirty="0" smtClean="0"/>
              <a:t> </a:t>
            </a:r>
            <a:r>
              <a:rPr lang="it-IT" dirty="0" err="1" smtClean="0"/>
              <a:t>revised</a:t>
            </a:r>
            <a:r>
              <a:rPr lang="it-IT" dirty="0" smtClean="0"/>
              <a:t>: 90% in </a:t>
            </a:r>
            <a:r>
              <a:rPr lang="it-IT" u="sng" dirty="0" smtClean="0"/>
              <a:t>“</a:t>
            </a:r>
            <a:r>
              <a:rPr lang="it-IT" u="sng" dirty="0" err="1" smtClean="0"/>
              <a:t>only</a:t>
            </a:r>
            <a:r>
              <a:rPr lang="it-IT" u="sng" dirty="0" smtClean="0"/>
              <a:t> </a:t>
            </a:r>
            <a:r>
              <a:rPr lang="it-IT" u="sng" dirty="0" err="1" smtClean="0"/>
              <a:t>electric</a:t>
            </a:r>
            <a:r>
              <a:rPr lang="it-IT" u="sng" dirty="0" smtClean="0"/>
              <a:t>” + 10% in </a:t>
            </a:r>
            <a:r>
              <a:rPr lang="it-IT" u="sng" dirty="0" err="1" smtClean="0"/>
              <a:t>hybrid</a:t>
            </a:r>
            <a:r>
              <a:rPr lang="it-IT" u="sng" dirty="0" smtClean="0"/>
              <a:t> mode</a:t>
            </a:r>
          </a:p>
        </p:txBody>
      </p:sp>
      <p:pic>
        <p:nvPicPr>
          <p:cNvPr id="18434" name="Picture 2"/>
          <p:cNvPicPr>
            <a:picLocks noChangeAspect="1" noChangeArrowheads="1"/>
          </p:cNvPicPr>
          <p:nvPr/>
        </p:nvPicPr>
        <p:blipFill>
          <a:blip r:embed="rId3"/>
          <a:srcRect/>
          <a:stretch>
            <a:fillRect/>
          </a:stretch>
        </p:blipFill>
        <p:spPr bwMode="auto">
          <a:xfrm>
            <a:off x="160592" y="920179"/>
            <a:ext cx="5618415" cy="3545535"/>
          </a:xfrm>
          <a:prstGeom prst="rect">
            <a:avLst/>
          </a:prstGeom>
          <a:noFill/>
          <a:ln w="9525">
            <a:noFill/>
            <a:miter lim="800000"/>
            <a:headEnd/>
            <a:tailEnd/>
          </a:ln>
          <a:effectLst/>
        </p:spPr>
      </p:pic>
      <p:pic>
        <p:nvPicPr>
          <p:cNvPr id="8" name="Immagine 7" descr="2017-chevrolet-volt_100550913_m.jpg"/>
          <p:cNvPicPr>
            <a:picLocks noChangeAspect="1"/>
          </p:cNvPicPr>
          <p:nvPr/>
        </p:nvPicPr>
        <p:blipFill>
          <a:blip r:embed="rId4"/>
          <a:stretch>
            <a:fillRect/>
          </a:stretch>
        </p:blipFill>
        <p:spPr>
          <a:xfrm>
            <a:off x="5909437" y="823724"/>
            <a:ext cx="2777363" cy="1751750"/>
          </a:xfrm>
          <a:prstGeom prst="rect">
            <a:avLst/>
          </a:prstGeom>
        </p:spPr>
      </p:pic>
      <p:sp>
        <p:nvSpPr>
          <p:cNvPr id="9" name="Segnaposto piè di pagina 6"/>
          <p:cNvSpPr>
            <a:spLocks noGrp="1"/>
          </p:cNvSpPr>
          <p:nvPr>
            <p:ph type="ftr" sz="quarter" idx="3"/>
          </p:nvPr>
        </p:nvSpPr>
        <p:spPr>
          <a:xfrm>
            <a:off x="1477382" y="4767263"/>
            <a:ext cx="6600700" cy="274637"/>
          </a:xfrm>
        </p:spPr>
        <p:txBody>
          <a:bodyPr/>
          <a:lstStyle/>
          <a:p>
            <a:r>
              <a:rPr lang="en-US" dirty="0" smtClean="0"/>
              <a:t>Road transport electrification, a new highway to energy saving- B</a:t>
            </a:r>
            <a:r>
              <a:rPr lang="it-IT" dirty="0" err="1" smtClean="0"/>
              <a:t>ruxelles</a:t>
            </a:r>
            <a:r>
              <a:rPr lang="it-IT" dirty="0" smtClean="0"/>
              <a:t> – 7/09/2017</a:t>
            </a:r>
            <a:endParaRPr lang="it-IT" dirty="0"/>
          </a:p>
        </p:txBody>
      </p:sp>
    </p:spTree>
    <p:extLst>
      <p:ext uri="{BB962C8B-B14F-4D97-AF65-F5344CB8AC3E}">
        <p14:creationId xmlns="" xmlns:p14="http://schemas.microsoft.com/office/powerpoint/2010/main" val="4050380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3414" y="-22216"/>
            <a:ext cx="8229600" cy="800219"/>
          </a:xfrm>
        </p:spPr>
        <p:txBody>
          <a:bodyPr/>
          <a:lstStyle/>
          <a:p>
            <a:r>
              <a:rPr lang="en-GB" dirty="0" smtClean="0"/>
              <a:t>WTW consumption of a Phev10: % reduction with respect to a  petrol fuelled car of the same type</a:t>
            </a:r>
            <a:endParaRPr lang="it-IT"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solidFill>
                  <a:prstClr val="black">
                    <a:tint val="75000"/>
                  </a:prstClr>
                </a:solidFill>
              </a:rPr>
              <a:pPr/>
              <a:t>15</a:t>
            </a:fld>
            <a:endParaRPr lang="it-IT" dirty="0">
              <a:solidFill>
                <a:prstClr val="black">
                  <a:tint val="75000"/>
                </a:prstClr>
              </a:solidFill>
            </a:endParaRPr>
          </a:p>
        </p:txBody>
      </p:sp>
      <p:pic>
        <p:nvPicPr>
          <p:cNvPr id="18434" name="Picture 2"/>
          <p:cNvPicPr>
            <a:picLocks noChangeAspect="1" noChangeArrowheads="1"/>
          </p:cNvPicPr>
          <p:nvPr/>
        </p:nvPicPr>
        <p:blipFill>
          <a:blip r:embed="rId3"/>
          <a:srcRect/>
          <a:stretch>
            <a:fillRect/>
          </a:stretch>
        </p:blipFill>
        <p:spPr bwMode="auto">
          <a:xfrm>
            <a:off x="1157288" y="1060704"/>
            <a:ext cx="6827837" cy="3387027"/>
          </a:xfrm>
          <a:prstGeom prst="rect">
            <a:avLst/>
          </a:prstGeom>
          <a:noFill/>
          <a:ln w="9525">
            <a:noFill/>
            <a:miter lim="800000"/>
            <a:headEnd/>
            <a:tailEnd/>
          </a:ln>
          <a:effectLst/>
        </p:spPr>
      </p:pic>
      <p:sp>
        <p:nvSpPr>
          <p:cNvPr id="6" name="Segnaposto piè di pagina 6"/>
          <p:cNvSpPr>
            <a:spLocks noGrp="1"/>
          </p:cNvSpPr>
          <p:nvPr>
            <p:ph type="ftr" sz="quarter" idx="3"/>
          </p:nvPr>
        </p:nvSpPr>
        <p:spPr>
          <a:xfrm>
            <a:off x="1477382" y="4767263"/>
            <a:ext cx="6600700" cy="274637"/>
          </a:xfrm>
        </p:spPr>
        <p:txBody>
          <a:bodyPr/>
          <a:lstStyle/>
          <a:p>
            <a:r>
              <a:rPr lang="en-US" dirty="0" smtClean="0"/>
              <a:t>Road transport electrification, a new highway to energy saving- B</a:t>
            </a:r>
            <a:r>
              <a:rPr lang="it-IT" dirty="0" err="1" smtClean="0"/>
              <a:t>ruxelles</a:t>
            </a:r>
            <a:r>
              <a:rPr lang="it-IT" dirty="0" smtClean="0"/>
              <a:t> – 7/09/2017</a:t>
            </a:r>
            <a:endParaRPr lang="it-IT" dirty="0"/>
          </a:p>
        </p:txBody>
      </p:sp>
    </p:spTree>
    <p:extLst>
      <p:ext uri="{BB962C8B-B14F-4D97-AF65-F5344CB8AC3E}">
        <p14:creationId xmlns="" xmlns:p14="http://schemas.microsoft.com/office/powerpoint/2010/main" val="4050380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Conclusions</a:t>
            </a:r>
            <a:r>
              <a:rPr lang="it-IT" dirty="0" smtClean="0"/>
              <a:t> (1)</a:t>
            </a:r>
            <a:endParaRPr lang="it-IT"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solidFill>
                  <a:prstClr val="black">
                    <a:tint val="75000"/>
                  </a:prstClr>
                </a:solidFill>
              </a:rPr>
              <a:pPr/>
              <a:t>16</a:t>
            </a:fld>
            <a:endParaRPr lang="it-IT" dirty="0">
              <a:solidFill>
                <a:prstClr val="black">
                  <a:tint val="75000"/>
                </a:prstClr>
              </a:solidFill>
            </a:endParaRPr>
          </a:p>
        </p:txBody>
      </p:sp>
      <p:sp>
        <p:nvSpPr>
          <p:cNvPr id="5" name="CasellaDiTesto 4"/>
          <p:cNvSpPr txBox="1"/>
          <p:nvPr/>
        </p:nvSpPr>
        <p:spPr>
          <a:xfrm>
            <a:off x="413414" y="1069848"/>
            <a:ext cx="8129016" cy="3077766"/>
          </a:xfrm>
          <a:prstGeom prst="rect">
            <a:avLst/>
          </a:prstGeom>
        </p:spPr>
        <p:txBody>
          <a:bodyPr vert="horz" wrap="square" lIns="91440" tIns="0" rIns="91440" bIns="0" rtlCol="0">
            <a:spAutoFit/>
          </a:bodyPr>
          <a:lstStyle/>
          <a:p>
            <a:r>
              <a:rPr lang="en-US" sz="2000" dirty="0" smtClean="0"/>
              <a:t>From the results illustrated above, it is clear that electrification of road transport leads to significant energy savings, even in global terms, from the well to the wheel. </a:t>
            </a:r>
          </a:p>
          <a:p>
            <a:endParaRPr lang="en-US" sz="2000" dirty="0" smtClean="0"/>
          </a:p>
          <a:p>
            <a:r>
              <a:rPr lang="en-US" sz="2000" dirty="0" smtClean="0"/>
              <a:t>In addition to this benefit, the electrification gains another important advantage at  local level, in terms of air quality in urban areas, lowering the emissions of toxic and harmful gases. </a:t>
            </a:r>
          </a:p>
          <a:p>
            <a:endParaRPr lang="en-US" sz="2000" dirty="0" smtClean="0"/>
          </a:p>
          <a:p>
            <a:r>
              <a:rPr lang="en-US" sz="2000" dirty="0" smtClean="0"/>
              <a:t>Of course, CO2 emissions are also reduced, even in comparison to  </a:t>
            </a:r>
            <a:r>
              <a:rPr lang="en-US" sz="2000" dirty="0" err="1" smtClean="0"/>
              <a:t>bifuel</a:t>
            </a:r>
            <a:r>
              <a:rPr lang="en-US" sz="2000" dirty="0" smtClean="0"/>
              <a:t> gasoline-methane vehicles. </a:t>
            </a:r>
          </a:p>
        </p:txBody>
      </p:sp>
      <p:sp>
        <p:nvSpPr>
          <p:cNvPr id="6" name="Segnaposto piè di pagina 6"/>
          <p:cNvSpPr>
            <a:spLocks noGrp="1"/>
          </p:cNvSpPr>
          <p:nvPr>
            <p:ph type="ftr" sz="quarter" idx="3"/>
          </p:nvPr>
        </p:nvSpPr>
        <p:spPr>
          <a:xfrm>
            <a:off x="1477382" y="4767263"/>
            <a:ext cx="6600700" cy="274637"/>
          </a:xfrm>
        </p:spPr>
        <p:txBody>
          <a:bodyPr/>
          <a:lstStyle/>
          <a:p>
            <a:r>
              <a:rPr lang="en-US" dirty="0" smtClean="0"/>
              <a:t>Road transport electrification, a new highway to energy saving- B</a:t>
            </a:r>
            <a:r>
              <a:rPr lang="it-IT" dirty="0" err="1" smtClean="0"/>
              <a:t>ruxelles</a:t>
            </a:r>
            <a:r>
              <a:rPr lang="it-IT" dirty="0" smtClean="0"/>
              <a:t> – 7/09/2017</a:t>
            </a:r>
            <a:endParaRPr lang="it-IT" dirty="0"/>
          </a:p>
        </p:txBody>
      </p:sp>
    </p:spTree>
    <p:extLst>
      <p:ext uri="{BB962C8B-B14F-4D97-AF65-F5344CB8AC3E}">
        <p14:creationId xmlns="" xmlns:p14="http://schemas.microsoft.com/office/powerpoint/2010/main" val="1695779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Conclusions</a:t>
            </a:r>
            <a:r>
              <a:rPr lang="it-IT" dirty="0" smtClean="0"/>
              <a:t> (2)</a:t>
            </a:r>
            <a:endParaRPr lang="it-IT"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solidFill>
                  <a:prstClr val="black">
                    <a:tint val="75000"/>
                  </a:prstClr>
                </a:solidFill>
              </a:rPr>
              <a:pPr/>
              <a:t>17</a:t>
            </a:fld>
            <a:endParaRPr lang="it-IT" dirty="0">
              <a:solidFill>
                <a:prstClr val="black">
                  <a:tint val="75000"/>
                </a:prstClr>
              </a:solidFill>
            </a:endParaRPr>
          </a:p>
        </p:txBody>
      </p:sp>
      <p:sp>
        <p:nvSpPr>
          <p:cNvPr id="5" name="CasellaDiTesto 4"/>
          <p:cNvSpPr txBox="1"/>
          <p:nvPr/>
        </p:nvSpPr>
        <p:spPr>
          <a:xfrm>
            <a:off x="513998" y="1307592"/>
            <a:ext cx="8129016" cy="2769989"/>
          </a:xfrm>
          <a:prstGeom prst="rect">
            <a:avLst/>
          </a:prstGeom>
        </p:spPr>
        <p:txBody>
          <a:bodyPr vert="horz" wrap="square" lIns="91440" tIns="0" rIns="91440" bIns="0" rtlCol="0">
            <a:spAutoFit/>
          </a:bodyPr>
          <a:lstStyle/>
          <a:p>
            <a:r>
              <a:rPr lang="en-US" sz="2000" dirty="0" smtClean="0"/>
              <a:t>Given that the transport sector has become over the years the most critical one in achieving the goals of reducing energy consumption and global emissions in our country, the certain advantages represented by a transition to road vehicles hybridization and electrification would well justify incentive measures similar to those taken (in Italy) in the past with the introduction of Green Certificates and Energy Efficiency Titles.</a:t>
            </a:r>
            <a:endParaRPr lang="it-IT" sz="2000" dirty="0" smtClean="0"/>
          </a:p>
          <a:p>
            <a:endParaRPr lang="en-US" sz="2000" dirty="0" smtClean="0"/>
          </a:p>
          <a:p>
            <a:r>
              <a:rPr lang="en-US" sz="2000" dirty="0" smtClean="0"/>
              <a:t>The range in “pure electric” of the vehicle, i.e. the battery size, has to be the main parameter to be considered to quantify the </a:t>
            </a:r>
            <a:r>
              <a:rPr lang="en-US" sz="2000" dirty="0" err="1" smtClean="0"/>
              <a:t>incentivation</a:t>
            </a:r>
            <a:r>
              <a:rPr lang="en-US" sz="2000" dirty="0" smtClean="0"/>
              <a:t>. </a:t>
            </a:r>
            <a:endParaRPr lang="it-IT" sz="2000" dirty="0" smtClean="0"/>
          </a:p>
        </p:txBody>
      </p:sp>
      <p:sp>
        <p:nvSpPr>
          <p:cNvPr id="6" name="Segnaposto piè di pagina 6"/>
          <p:cNvSpPr>
            <a:spLocks noGrp="1"/>
          </p:cNvSpPr>
          <p:nvPr>
            <p:ph type="ftr" sz="quarter" idx="3"/>
          </p:nvPr>
        </p:nvSpPr>
        <p:spPr>
          <a:xfrm>
            <a:off x="1477382" y="4767263"/>
            <a:ext cx="6600700" cy="274637"/>
          </a:xfrm>
        </p:spPr>
        <p:txBody>
          <a:bodyPr/>
          <a:lstStyle/>
          <a:p>
            <a:r>
              <a:rPr lang="en-US" dirty="0" smtClean="0"/>
              <a:t>Road transport electrification, a new highway to energy saving- B</a:t>
            </a:r>
            <a:r>
              <a:rPr lang="it-IT" dirty="0" err="1" smtClean="0"/>
              <a:t>ruxelles</a:t>
            </a:r>
            <a:r>
              <a:rPr lang="it-IT" dirty="0" smtClean="0"/>
              <a:t> – 7/09/2017</a:t>
            </a:r>
            <a:endParaRPr lang="it-IT" dirty="0"/>
          </a:p>
        </p:txBody>
      </p:sp>
    </p:spTree>
    <p:extLst>
      <p:ext uri="{BB962C8B-B14F-4D97-AF65-F5344CB8AC3E}">
        <p14:creationId xmlns="" xmlns:p14="http://schemas.microsoft.com/office/powerpoint/2010/main" val="1695779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2857328" y="1693963"/>
            <a:ext cx="3700296" cy="769441"/>
          </a:xfrm>
        </p:spPr>
        <p:txBody>
          <a:bodyPr/>
          <a:lstStyle/>
          <a:p>
            <a:r>
              <a:rPr lang="it-IT" dirty="0" smtClean="0"/>
              <a:t>Giovanni Pede</a:t>
            </a:r>
          </a:p>
          <a:p>
            <a:r>
              <a:rPr lang="it-IT" dirty="0" smtClean="0"/>
              <a:t>giovanni.pede@enea.it</a:t>
            </a:r>
            <a:endParaRPr lang="it-IT" dirty="0"/>
          </a:p>
        </p:txBody>
      </p:sp>
    </p:spTree>
    <p:extLst>
      <p:ext uri="{BB962C8B-B14F-4D97-AF65-F5344CB8AC3E}">
        <p14:creationId xmlns="" xmlns:p14="http://schemas.microsoft.com/office/powerpoint/2010/main" val="3485017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Presentation</a:t>
            </a:r>
            <a:r>
              <a:rPr lang="it-IT" dirty="0" smtClean="0"/>
              <a:t> lay-out</a:t>
            </a:r>
            <a:endParaRPr lang="it-IT"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pPr/>
              <a:t>2</a:t>
            </a:fld>
            <a:endParaRPr lang="it-IT" dirty="0"/>
          </a:p>
        </p:txBody>
      </p:sp>
      <p:sp>
        <p:nvSpPr>
          <p:cNvPr id="7" name="Segnaposto piè di pagina 6"/>
          <p:cNvSpPr>
            <a:spLocks noGrp="1"/>
          </p:cNvSpPr>
          <p:nvPr>
            <p:ph type="ftr" sz="quarter" idx="3"/>
          </p:nvPr>
        </p:nvSpPr>
        <p:spPr/>
        <p:txBody>
          <a:bodyPr/>
          <a:lstStyle/>
          <a:p>
            <a:r>
              <a:rPr lang="en-US" dirty="0" smtClean="0"/>
              <a:t>Road transport electrification, a new highway to energy saving- B</a:t>
            </a:r>
            <a:r>
              <a:rPr lang="it-IT" dirty="0" err="1" smtClean="0"/>
              <a:t>ruxelles</a:t>
            </a:r>
            <a:r>
              <a:rPr lang="it-IT" dirty="0" smtClean="0"/>
              <a:t> – 7/09/2017</a:t>
            </a:r>
            <a:endParaRPr lang="it-IT" dirty="0"/>
          </a:p>
        </p:txBody>
      </p:sp>
      <p:sp>
        <p:nvSpPr>
          <p:cNvPr id="6" name="Segnaposto testo 5"/>
          <p:cNvSpPr>
            <a:spLocks noGrp="1"/>
          </p:cNvSpPr>
          <p:nvPr>
            <p:ph type="body" sz="quarter" idx="14"/>
          </p:nvPr>
        </p:nvSpPr>
        <p:spPr>
          <a:xfrm>
            <a:off x="413413" y="1161288"/>
            <a:ext cx="8229599" cy="2936188"/>
          </a:xfrm>
        </p:spPr>
        <p:txBody>
          <a:bodyPr/>
          <a:lstStyle/>
          <a:p>
            <a:r>
              <a:rPr lang="it-IT" sz="2800" dirty="0" smtClean="0"/>
              <a:t>Energy </a:t>
            </a:r>
            <a:r>
              <a:rPr lang="it-IT" sz="2800" dirty="0" err="1" smtClean="0"/>
              <a:t>consumption</a:t>
            </a:r>
            <a:r>
              <a:rPr lang="it-IT" sz="2800" dirty="0" smtClean="0"/>
              <a:t> in the </a:t>
            </a:r>
            <a:r>
              <a:rPr lang="it-IT" sz="2800" dirty="0" err="1" smtClean="0"/>
              <a:t>transport</a:t>
            </a:r>
            <a:r>
              <a:rPr lang="it-IT" sz="2800" dirty="0" smtClean="0"/>
              <a:t> </a:t>
            </a:r>
            <a:r>
              <a:rPr lang="it-IT" sz="2800" dirty="0" err="1" smtClean="0"/>
              <a:t>sector</a:t>
            </a:r>
            <a:r>
              <a:rPr lang="it-IT" sz="2800" dirty="0" smtClean="0"/>
              <a:t>: </a:t>
            </a:r>
            <a:r>
              <a:rPr lang="it-IT" sz="2800" dirty="0" err="1" smtClean="0"/>
              <a:t>an</a:t>
            </a:r>
            <a:r>
              <a:rPr lang="it-IT" sz="2800" dirty="0" smtClean="0"/>
              <a:t> </a:t>
            </a:r>
            <a:r>
              <a:rPr lang="it-IT" sz="2800" dirty="0" err="1" smtClean="0"/>
              <a:t>overview</a:t>
            </a:r>
            <a:r>
              <a:rPr lang="it-IT" sz="2800" dirty="0" smtClean="0"/>
              <a:t> </a:t>
            </a:r>
            <a:r>
              <a:rPr lang="it-IT" sz="2800" dirty="0" err="1" smtClean="0"/>
              <a:t>of</a:t>
            </a:r>
            <a:r>
              <a:rPr lang="it-IT" sz="2800" dirty="0" smtClean="0"/>
              <a:t> the </a:t>
            </a:r>
            <a:r>
              <a:rPr lang="it-IT" sz="2800" dirty="0" err="1" smtClean="0"/>
              <a:t>italian</a:t>
            </a:r>
            <a:r>
              <a:rPr lang="it-IT" sz="2800" dirty="0" smtClean="0"/>
              <a:t> </a:t>
            </a:r>
            <a:r>
              <a:rPr lang="it-IT" sz="2800" dirty="0" err="1" smtClean="0"/>
              <a:t>automotive</a:t>
            </a:r>
            <a:r>
              <a:rPr lang="it-IT" sz="2800" dirty="0" smtClean="0"/>
              <a:t> market </a:t>
            </a:r>
          </a:p>
          <a:p>
            <a:r>
              <a:rPr lang="it-IT" sz="2800" dirty="0" err="1" smtClean="0"/>
              <a:t>Why</a:t>
            </a:r>
            <a:r>
              <a:rPr lang="it-IT" sz="2800" dirty="0" smtClean="0"/>
              <a:t> </a:t>
            </a:r>
            <a:r>
              <a:rPr lang="it-IT" sz="2800" dirty="0" err="1" smtClean="0"/>
              <a:t>to</a:t>
            </a:r>
            <a:r>
              <a:rPr lang="it-IT" sz="2800" dirty="0" smtClean="0"/>
              <a:t> </a:t>
            </a:r>
            <a:r>
              <a:rPr lang="it-IT" sz="2800" dirty="0" err="1" smtClean="0"/>
              <a:t>electrify</a:t>
            </a:r>
            <a:r>
              <a:rPr lang="it-IT" sz="2800" dirty="0" smtClean="0"/>
              <a:t> the </a:t>
            </a:r>
            <a:r>
              <a:rPr lang="it-IT" sz="2800" dirty="0" err="1" smtClean="0"/>
              <a:t>sector</a:t>
            </a:r>
            <a:endParaRPr lang="it-IT" sz="2800" dirty="0" smtClean="0"/>
          </a:p>
          <a:p>
            <a:r>
              <a:rPr lang="it-IT" sz="2800" dirty="0" err="1" smtClean="0"/>
              <a:t>Fuel</a:t>
            </a:r>
            <a:r>
              <a:rPr lang="it-IT" sz="2800" dirty="0" smtClean="0"/>
              <a:t> </a:t>
            </a:r>
            <a:r>
              <a:rPr lang="it-IT" sz="2800" dirty="0" err="1" smtClean="0"/>
              <a:t>consumption</a:t>
            </a:r>
            <a:r>
              <a:rPr lang="it-IT" sz="2800" dirty="0" smtClean="0"/>
              <a:t>, </a:t>
            </a:r>
            <a:r>
              <a:rPr lang="it-IT" sz="2800" dirty="0" err="1" smtClean="0"/>
              <a:t>homologation</a:t>
            </a:r>
            <a:r>
              <a:rPr lang="it-IT" sz="2800" dirty="0" smtClean="0"/>
              <a:t> </a:t>
            </a:r>
            <a:r>
              <a:rPr lang="it-IT" sz="2800" dirty="0" err="1" smtClean="0"/>
              <a:t>cycle</a:t>
            </a:r>
            <a:r>
              <a:rPr lang="it-IT" sz="2800" dirty="0" smtClean="0"/>
              <a:t> &amp; </a:t>
            </a:r>
            <a:r>
              <a:rPr lang="it-IT" sz="2800" dirty="0" err="1" smtClean="0"/>
              <a:t>real-world</a:t>
            </a:r>
            <a:r>
              <a:rPr lang="it-IT" sz="2800" dirty="0" smtClean="0"/>
              <a:t> drive: </a:t>
            </a:r>
            <a:r>
              <a:rPr lang="it-IT" sz="2800" dirty="0" err="1" smtClean="0"/>
              <a:t>deepening</a:t>
            </a:r>
            <a:r>
              <a:rPr lang="it-IT" sz="2800" dirty="0" smtClean="0"/>
              <a:t> the </a:t>
            </a:r>
            <a:r>
              <a:rPr lang="it-IT" sz="2800" dirty="0" err="1" smtClean="0"/>
              <a:t>analysis</a:t>
            </a:r>
            <a:endParaRPr lang="it-IT" sz="2800" dirty="0" smtClean="0"/>
          </a:p>
          <a:p>
            <a:r>
              <a:rPr lang="it-IT" sz="2800" dirty="0" smtClean="0"/>
              <a:t> </a:t>
            </a:r>
            <a:r>
              <a:rPr lang="it-IT" sz="2800" dirty="0" err="1" smtClean="0"/>
              <a:t>Results</a:t>
            </a:r>
            <a:r>
              <a:rPr lang="it-IT" sz="2800" dirty="0" smtClean="0"/>
              <a:t> &amp; </a:t>
            </a:r>
            <a:r>
              <a:rPr lang="it-IT" sz="2800" dirty="0" err="1" smtClean="0"/>
              <a:t>conclusions</a:t>
            </a:r>
            <a:endParaRPr lang="it-IT" sz="2800" dirty="0"/>
          </a:p>
        </p:txBody>
      </p:sp>
    </p:spTree>
    <p:extLst>
      <p:ext uri="{BB962C8B-B14F-4D97-AF65-F5344CB8AC3E}">
        <p14:creationId xmlns="" xmlns:p14="http://schemas.microsoft.com/office/powerpoint/2010/main" val="1540261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Passenger transport.jpg"/>
          <p:cNvPicPr>
            <a:picLocks noChangeAspect="1"/>
          </p:cNvPicPr>
          <p:nvPr/>
        </p:nvPicPr>
        <p:blipFill>
          <a:blip r:embed="rId3"/>
          <a:stretch>
            <a:fillRect/>
          </a:stretch>
        </p:blipFill>
        <p:spPr>
          <a:xfrm>
            <a:off x="3129043" y="866775"/>
            <a:ext cx="6014957" cy="3580638"/>
          </a:xfrm>
          <a:prstGeom prst="rect">
            <a:avLst/>
          </a:prstGeom>
        </p:spPr>
      </p:pic>
      <p:sp>
        <p:nvSpPr>
          <p:cNvPr id="2" name="Titolo 1"/>
          <p:cNvSpPr>
            <a:spLocks noGrp="1"/>
          </p:cNvSpPr>
          <p:nvPr>
            <p:ph type="title"/>
          </p:nvPr>
        </p:nvSpPr>
        <p:spPr>
          <a:xfrm>
            <a:off x="19050" y="177838"/>
            <a:ext cx="9086850" cy="400110"/>
          </a:xfrm>
        </p:spPr>
        <p:txBody>
          <a:bodyPr/>
          <a:lstStyle/>
          <a:p>
            <a:r>
              <a:rPr lang="en-US" dirty="0" smtClean="0"/>
              <a:t>The transportation share of the </a:t>
            </a:r>
            <a:r>
              <a:rPr lang="en-US" dirty="0" err="1" smtClean="0"/>
              <a:t>italian</a:t>
            </a:r>
            <a:r>
              <a:rPr lang="en-US" dirty="0" smtClean="0"/>
              <a:t> energy balance</a:t>
            </a:r>
            <a:endParaRPr lang="it-IT"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pPr/>
              <a:t>3</a:t>
            </a:fld>
            <a:endParaRPr lang="it-IT" dirty="0"/>
          </a:p>
        </p:txBody>
      </p:sp>
      <p:sp>
        <p:nvSpPr>
          <p:cNvPr id="22" name="Segnaposto piè di pagina 6"/>
          <p:cNvSpPr>
            <a:spLocks noGrp="1"/>
          </p:cNvSpPr>
          <p:nvPr>
            <p:ph type="ftr" sz="quarter" idx="3"/>
          </p:nvPr>
        </p:nvSpPr>
        <p:spPr>
          <a:xfrm>
            <a:off x="1477382" y="4767263"/>
            <a:ext cx="6600700" cy="274637"/>
          </a:xfrm>
        </p:spPr>
        <p:txBody>
          <a:bodyPr/>
          <a:lstStyle/>
          <a:p>
            <a:r>
              <a:rPr lang="en-US" dirty="0" smtClean="0"/>
              <a:t>Road transport electrification, a new highway to energy saving- B</a:t>
            </a:r>
            <a:r>
              <a:rPr lang="it-IT" dirty="0" err="1" smtClean="0"/>
              <a:t>ruxelles</a:t>
            </a:r>
            <a:r>
              <a:rPr lang="it-IT" dirty="0" smtClean="0"/>
              <a:t> – 7/09/2017</a:t>
            </a:r>
            <a:endParaRPr lang="it-IT" dirty="0"/>
          </a:p>
        </p:txBody>
      </p:sp>
      <p:pic>
        <p:nvPicPr>
          <p:cNvPr id="9" name="Immagine 8" descr="Fonte.jpg"/>
          <p:cNvPicPr>
            <a:picLocks noChangeAspect="1"/>
          </p:cNvPicPr>
          <p:nvPr/>
        </p:nvPicPr>
        <p:blipFill>
          <a:blip r:embed="rId4"/>
          <a:stretch>
            <a:fillRect/>
          </a:stretch>
        </p:blipFill>
        <p:spPr>
          <a:xfrm>
            <a:off x="19050" y="1467612"/>
            <a:ext cx="3486283" cy="2504313"/>
          </a:xfrm>
          <a:prstGeom prst="rect">
            <a:avLst/>
          </a:prstGeom>
        </p:spPr>
      </p:pic>
    </p:spTree>
    <p:extLst>
      <p:ext uri="{BB962C8B-B14F-4D97-AF65-F5344CB8AC3E}">
        <p14:creationId xmlns="" xmlns:p14="http://schemas.microsoft.com/office/powerpoint/2010/main" val="1540261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7838"/>
            <a:ext cx="9144000" cy="400110"/>
          </a:xfrm>
        </p:spPr>
        <p:txBody>
          <a:bodyPr/>
          <a:lstStyle/>
          <a:p>
            <a:r>
              <a:rPr lang="it-IT" dirty="0" err="1" smtClean="0"/>
              <a:t>Average</a:t>
            </a:r>
            <a:r>
              <a:rPr lang="it-IT" dirty="0" smtClean="0"/>
              <a:t> </a:t>
            </a:r>
            <a:r>
              <a:rPr lang="it-IT" dirty="0" err="1" smtClean="0"/>
              <a:t>traction</a:t>
            </a:r>
            <a:r>
              <a:rPr lang="it-IT" dirty="0" smtClean="0"/>
              <a:t> </a:t>
            </a:r>
            <a:r>
              <a:rPr lang="it-IT" dirty="0" err="1" smtClean="0"/>
              <a:t>energy</a:t>
            </a:r>
            <a:r>
              <a:rPr lang="it-IT" dirty="0" smtClean="0"/>
              <a:t> </a:t>
            </a:r>
            <a:r>
              <a:rPr lang="it-IT" dirty="0" err="1" smtClean="0"/>
              <a:t>consumption</a:t>
            </a:r>
            <a:r>
              <a:rPr lang="it-IT" dirty="0" smtClean="0"/>
              <a:t>: </a:t>
            </a:r>
            <a:r>
              <a:rPr lang="it-IT" dirty="0" err="1" smtClean="0"/>
              <a:t>Tank-to-Wheel</a:t>
            </a:r>
            <a:endParaRPr lang="it-IT"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pPr/>
              <a:t>4</a:t>
            </a:fld>
            <a:endParaRPr lang="it-IT" dirty="0"/>
          </a:p>
        </p:txBody>
      </p:sp>
      <p:sp>
        <p:nvSpPr>
          <p:cNvPr id="6" name="Segnaposto piè di pagina 6"/>
          <p:cNvSpPr>
            <a:spLocks noGrp="1"/>
          </p:cNvSpPr>
          <p:nvPr>
            <p:ph type="ftr" sz="quarter" idx="3"/>
          </p:nvPr>
        </p:nvSpPr>
        <p:spPr>
          <a:xfrm>
            <a:off x="1477382" y="4767263"/>
            <a:ext cx="6600700" cy="274637"/>
          </a:xfrm>
        </p:spPr>
        <p:txBody>
          <a:bodyPr/>
          <a:lstStyle/>
          <a:p>
            <a:r>
              <a:rPr lang="en-US" dirty="0" smtClean="0"/>
              <a:t>Road transport electrification, a new highway to energy saving- B</a:t>
            </a:r>
            <a:r>
              <a:rPr lang="it-IT" dirty="0" err="1" smtClean="0"/>
              <a:t>ruxelles</a:t>
            </a:r>
            <a:r>
              <a:rPr lang="it-IT" dirty="0" smtClean="0"/>
              <a:t> – 7/09/2017</a:t>
            </a:r>
            <a:endParaRPr lang="it-IT" dirty="0"/>
          </a:p>
        </p:txBody>
      </p:sp>
      <p:pic>
        <p:nvPicPr>
          <p:cNvPr id="18434" name="Picture 2"/>
          <p:cNvPicPr>
            <a:picLocks noChangeAspect="1" noChangeArrowheads="1"/>
          </p:cNvPicPr>
          <p:nvPr/>
        </p:nvPicPr>
        <p:blipFill>
          <a:blip r:embed="rId3"/>
          <a:srcRect/>
          <a:stretch>
            <a:fillRect/>
          </a:stretch>
        </p:blipFill>
        <p:spPr bwMode="auto">
          <a:xfrm>
            <a:off x="1801813" y="1060703"/>
            <a:ext cx="5714555" cy="3452363"/>
          </a:xfrm>
          <a:prstGeom prst="rect">
            <a:avLst/>
          </a:prstGeom>
          <a:noFill/>
          <a:ln w="9525">
            <a:noFill/>
            <a:miter lim="800000"/>
            <a:headEnd/>
            <a:tailEnd/>
          </a:ln>
          <a:effectLst/>
        </p:spPr>
      </p:pic>
    </p:spTree>
    <p:extLst>
      <p:ext uri="{BB962C8B-B14F-4D97-AF65-F5344CB8AC3E}">
        <p14:creationId xmlns="" xmlns:p14="http://schemas.microsoft.com/office/powerpoint/2010/main" val="1540261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7838"/>
            <a:ext cx="9144000" cy="400110"/>
          </a:xfrm>
        </p:spPr>
        <p:txBody>
          <a:bodyPr/>
          <a:lstStyle/>
          <a:p>
            <a:pPr algn="ctr"/>
            <a:r>
              <a:rPr lang="en-US" dirty="0" smtClean="0"/>
              <a:t>Average E.E. generation efficiency: Well-to-Tank</a:t>
            </a:r>
            <a:endParaRPr lang="it-IT"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solidFill>
                  <a:prstClr val="black">
                    <a:tint val="75000"/>
                  </a:prstClr>
                </a:solidFill>
              </a:rPr>
              <a:pPr/>
              <a:t>5</a:t>
            </a:fld>
            <a:endParaRPr lang="it-IT" dirty="0">
              <a:solidFill>
                <a:prstClr val="black">
                  <a:tint val="75000"/>
                </a:prstClr>
              </a:solidFill>
            </a:endParaRPr>
          </a:p>
        </p:txBody>
      </p:sp>
      <p:pic>
        <p:nvPicPr>
          <p:cNvPr id="6" name="Immagine 5"/>
          <p:cNvPicPr/>
          <p:nvPr/>
        </p:nvPicPr>
        <p:blipFill>
          <a:blip r:embed="rId3" cstate="print"/>
          <a:stretch>
            <a:fillRect/>
          </a:stretch>
        </p:blipFill>
        <p:spPr>
          <a:xfrm>
            <a:off x="1143000" y="998778"/>
            <a:ext cx="6510528" cy="3280613"/>
          </a:xfrm>
          <a:prstGeom prst="rect">
            <a:avLst/>
          </a:prstGeom>
          <a:ln>
            <a:solidFill>
              <a:schemeClr val="accent1"/>
            </a:solidFill>
          </a:ln>
        </p:spPr>
      </p:pic>
      <p:sp>
        <p:nvSpPr>
          <p:cNvPr id="7" name="Segnaposto piè di pagina 6"/>
          <p:cNvSpPr>
            <a:spLocks noGrp="1"/>
          </p:cNvSpPr>
          <p:nvPr>
            <p:ph type="ftr" sz="quarter" idx="3"/>
          </p:nvPr>
        </p:nvSpPr>
        <p:spPr>
          <a:xfrm>
            <a:off x="1477382" y="4767263"/>
            <a:ext cx="6600700" cy="274637"/>
          </a:xfrm>
        </p:spPr>
        <p:txBody>
          <a:bodyPr/>
          <a:lstStyle/>
          <a:p>
            <a:r>
              <a:rPr lang="en-US" dirty="0" smtClean="0"/>
              <a:t>Road transport electrification, a new highway to energy saving- B</a:t>
            </a:r>
            <a:r>
              <a:rPr lang="it-IT" dirty="0" err="1" smtClean="0"/>
              <a:t>ruxelles</a:t>
            </a:r>
            <a:r>
              <a:rPr lang="it-IT" dirty="0" smtClean="0"/>
              <a:t> – 7/09/2017</a:t>
            </a:r>
            <a:endParaRPr lang="it-IT" dirty="0"/>
          </a:p>
        </p:txBody>
      </p:sp>
    </p:spTree>
    <p:extLst>
      <p:ext uri="{BB962C8B-B14F-4D97-AF65-F5344CB8AC3E}">
        <p14:creationId xmlns="" xmlns:p14="http://schemas.microsoft.com/office/powerpoint/2010/main" val="4050380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7838"/>
            <a:ext cx="9144000" cy="400110"/>
          </a:xfrm>
        </p:spPr>
        <p:txBody>
          <a:bodyPr/>
          <a:lstStyle/>
          <a:p>
            <a:r>
              <a:rPr lang="it-IT" dirty="0" err="1" smtClean="0"/>
              <a:t>Average</a:t>
            </a:r>
            <a:r>
              <a:rPr lang="it-IT" dirty="0" smtClean="0"/>
              <a:t> total </a:t>
            </a:r>
            <a:r>
              <a:rPr lang="it-IT" dirty="0" err="1" smtClean="0"/>
              <a:t>energy</a:t>
            </a:r>
            <a:r>
              <a:rPr lang="it-IT" dirty="0" smtClean="0"/>
              <a:t> </a:t>
            </a:r>
            <a:r>
              <a:rPr lang="it-IT" dirty="0" err="1" smtClean="0"/>
              <a:t>consumption</a:t>
            </a:r>
            <a:r>
              <a:rPr lang="it-IT" dirty="0" smtClean="0"/>
              <a:t>: </a:t>
            </a:r>
            <a:r>
              <a:rPr lang="it-IT" dirty="0" err="1" smtClean="0"/>
              <a:t>Well-to-Wheel</a:t>
            </a:r>
            <a:endParaRPr lang="it-IT"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pPr/>
              <a:t>6</a:t>
            </a:fld>
            <a:endParaRPr lang="it-IT" dirty="0"/>
          </a:p>
        </p:txBody>
      </p:sp>
      <p:sp>
        <p:nvSpPr>
          <p:cNvPr id="24" name="Rectangle 87"/>
          <p:cNvSpPr>
            <a:spLocks noChangeArrowheads="1"/>
          </p:cNvSpPr>
          <p:nvPr/>
        </p:nvSpPr>
        <p:spPr bwMode="auto">
          <a:xfrm>
            <a:off x="1872253" y="4761647"/>
            <a:ext cx="49694" cy="215444"/>
          </a:xfrm>
          <a:prstGeom prst="rect">
            <a:avLst/>
          </a:prstGeom>
          <a:noFill/>
          <a:ln w="9525">
            <a:noFill/>
            <a:miter lim="800000"/>
            <a:headEnd/>
            <a:tailEnd/>
          </a:ln>
        </p:spPr>
        <p:txBody>
          <a:bodyPr wrap="none" lIns="0" tIns="0" rIns="0" bIns="0">
            <a:spAutoFit/>
          </a:bodyPr>
          <a:lstStyle/>
          <a:p>
            <a:pPr>
              <a:buClrTx/>
              <a:buSzTx/>
              <a:buFontTx/>
              <a:buNone/>
            </a:pPr>
            <a:r>
              <a:rPr lang="it-IT" sz="1400"/>
              <a:t> </a:t>
            </a:r>
          </a:p>
        </p:txBody>
      </p:sp>
      <p:sp>
        <p:nvSpPr>
          <p:cNvPr id="25" name="Rectangle 88"/>
          <p:cNvSpPr>
            <a:spLocks noChangeArrowheads="1"/>
          </p:cNvSpPr>
          <p:nvPr/>
        </p:nvSpPr>
        <p:spPr bwMode="auto">
          <a:xfrm>
            <a:off x="1724894" y="4929613"/>
            <a:ext cx="49694" cy="215444"/>
          </a:xfrm>
          <a:prstGeom prst="rect">
            <a:avLst/>
          </a:prstGeom>
          <a:noFill/>
          <a:ln w="9525">
            <a:noFill/>
            <a:miter lim="800000"/>
            <a:headEnd/>
            <a:tailEnd/>
          </a:ln>
        </p:spPr>
        <p:txBody>
          <a:bodyPr wrap="none" lIns="0" tIns="0" rIns="0" bIns="0">
            <a:spAutoFit/>
          </a:bodyPr>
          <a:lstStyle/>
          <a:p>
            <a:pPr>
              <a:buClrTx/>
              <a:buSzTx/>
              <a:buFontTx/>
              <a:buNone/>
            </a:pPr>
            <a:r>
              <a:rPr lang="it-IT" sz="1400">
                <a:solidFill>
                  <a:srgbClr val="333333"/>
                </a:solidFill>
              </a:rPr>
              <a:t> </a:t>
            </a:r>
            <a:endParaRPr lang="it-IT" sz="1400">
              <a:solidFill>
                <a:schemeClr val="tx1"/>
              </a:solidFill>
            </a:endParaRPr>
          </a:p>
        </p:txBody>
      </p:sp>
      <p:sp>
        <p:nvSpPr>
          <p:cNvPr id="34" name="Rectangle 99"/>
          <p:cNvSpPr>
            <a:spLocks noChangeArrowheads="1"/>
          </p:cNvSpPr>
          <p:nvPr/>
        </p:nvSpPr>
        <p:spPr bwMode="auto">
          <a:xfrm>
            <a:off x="2145141" y="4952456"/>
            <a:ext cx="49694" cy="215444"/>
          </a:xfrm>
          <a:prstGeom prst="rect">
            <a:avLst/>
          </a:prstGeom>
          <a:noFill/>
          <a:ln w="9525">
            <a:noFill/>
            <a:miter lim="800000"/>
            <a:headEnd/>
            <a:tailEnd/>
          </a:ln>
        </p:spPr>
        <p:txBody>
          <a:bodyPr wrap="none" lIns="0" tIns="0" rIns="0" bIns="0">
            <a:spAutoFit/>
          </a:bodyPr>
          <a:lstStyle/>
          <a:p>
            <a:pPr>
              <a:buClrTx/>
              <a:buSzTx/>
              <a:buFontTx/>
              <a:buNone/>
            </a:pPr>
            <a:r>
              <a:rPr lang="it-IT" sz="1400">
                <a:solidFill>
                  <a:srgbClr val="0000FF"/>
                </a:solidFill>
              </a:rPr>
              <a:t> </a:t>
            </a:r>
            <a:endParaRPr lang="it-IT" sz="1400">
              <a:solidFill>
                <a:schemeClr val="tx1"/>
              </a:solidFill>
            </a:endParaRPr>
          </a:p>
        </p:txBody>
      </p:sp>
      <p:sp>
        <p:nvSpPr>
          <p:cNvPr id="84" name="Segnaposto piè di pagina 6"/>
          <p:cNvSpPr>
            <a:spLocks noGrp="1"/>
          </p:cNvSpPr>
          <p:nvPr>
            <p:ph type="ftr" sz="quarter" idx="3"/>
          </p:nvPr>
        </p:nvSpPr>
        <p:spPr>
          <a:xfrm>
            <a:off x="1477382" y="4824413"/>
            <a:ext cx="6600700" cy="274637"/>
          </a:xfrm>
        </p:spPr>
        <p:txBody>
          <a:bodyPr/>
          <a:lstStyle/>
          <a:p>
            <a:r>
              <a:rPr lang="en-US" dirty="0" smtClean="0"/>
              <a:t>Road transport electrification, a new highway to energy saving- B</a:t>
            </a:r>
            <a:r>
              <a:rPr lang="it-IT" dirty="0" err="1" smtClean="0"/>
              <a:t>ruxelles</a:t>
            </a:r>
            <a:r>
              <a:rPr lang="it-IT" dirty="0" smtClean="0"/>
              <a:t> – 7/09/2017</a:t>
            </a:r>
            <a:endParaRPr lang="it-IT" dirty="0"/>
          </a:p>
        </p:txBody>
      </p:sp>
      <p:grpSp>
        <p:nvGrpSpPr>
          <p:cNvPr id="103" name="Gruppo 102"/>
          <p:cNvGrpSpPr/>
          <p:nvPr/>
        </p:nvGrpSpPr>
        <p:grpSpPr>
          <a:xfrm>
            <a:off x="290508" y="804568"/>
            <a:ext cx="8472492" cy="4105778"/>
            <a:chOff x="4758" y="804568"/>
            <a:chExt cx="8472492" cy="4105778"/>
          </a:xfrm>
        </p:grpSpPr>
        <p:grpSp>
          <p:nvGrpSpPr>
            <p:cNvPr id="116" name="Gruppo 115"/>
            <p:cNvGrpSpPr/>
            <p:nvPr/>
          </p:nvGrpSpPr>
          <p:grpSpPr>
            <a:xfrm>
              <a:off x="5175834" y="4288588"/>
              <a:ext cx="1354965" cy="540312"/>
              <a:chOff x="331550" y="1561732"/>
              <a:chExt cx="1354965" cy="540312"/>
            </a:xfrm>
          </p:grpSpPr>
          <p:cxnSp>
            <p:nvCxnSpPr>
              <p:cNvPr id="117" name="Connettore 1 116"/>
              <p:cNvCxnSpPr>
                <a:stCxn id="118" idx="3"/>
                <a:endCxn id="119" idx="1"/>
              </p:cNvCxnSpPr>
              <p:nvPr/>
            </p:nvCxnSpPr>
            <p:spPr>
              <a:xfrm>
                <a:off x="517907" y="1828231"/>
                <a:ext cx="982251" cy="7314"/>
              </a:xfrm>
              <a:prstGeom prst="line">
                <a:avLst/>
              </a:prstGeom>
              <a:solidFill>
                <a:schemeClr val="tx1"/>
              </a:solidFill>
            </p:spPr>
            <p:style>
              <a:lnRef idx="2">
                <a:schemeClr val="accent1"/>
              </a:lnRef>
              <a:fillRef idx="0">
                <a:schemeClr val="accent1"/>
              </a:fillRef>
              <a:effectRef idx="1">
                <a:schemeClr val="accent1"/>
              </a:effectRef>
              <a:fontRef idx="minor">
                <a:schemeClr val="tx1"/>
              </a:fontRef>
            </p:style>
          </p:cxnSp>
          <p:sp>
            <p:nvSpPr>
              <p:cNvPr id="118" name="Rettangolo arrotondato 117"/>
              <p:cNvSpPr/>
              <p:nvPr/>
            </p:nvSpPr>
            <p:spPr>
              <a:xfrm>
                <a:off x="331550" y="1561732"/>
                <a:ext cx="186357" cy="532998"/>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9" name="Rettangolo arrotondato 118"/>
              <p:cNvSpPr/>
              <p:nvPr/>
            </p:nvSpPr>
            <p:spPr>
              <a:xfrm>
                <a:off x="1500158" y="1569046"/>
                <a:ext cx="186357" cy="532998"/>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nvGrpSpPr>
            <p:cNvPr id="115" name="Gruppo 114"/>
            <p:cNvGrpSpPr/>
            <p:nvPr/>
          </p:nvGrpSpPr>
          <p:grpSpPr>
            <a:xfrm>
              <a:off x="1794459" y="4288588"/>
              <a:ext cx="1354965" cy="540312"/>
              <a:chOff x="331550" y="1561732"/>
              <a:chExt cx="1354965" cy="540312"/>
            </a:xfrm>
          </p:grpSpPr>
          <p:cxnSp>
            <p:nvCxnSpPr>
              <p:cNvPr id="104" name="Connettore 1 103"/>
              <p:cNvCxnSpPr>
                <a:stCxn id="105" idx="3"/>
                <a:endCxn id="106" idx="1"/>
              </p:cNvCxnSpPr>
              <p:nvPr/>
            </p:nvCxnSpPr>
            <p:spPr>
              <a:xfrm>
                <a:off x="517907" y="1828231"/>
                <a:ext cx="982251" cy="7314"/>
              </a:xfrm>
              <a:prstGeom prst="line">
                <a:avLst/>
              </a:prstGeom>
              <a:solidFill>
                <a:schemeClr val="tx1"/>
              </a:solidFill>
            </p:spPr>
            <p:style>
              <a:lnRef idx="2">
                <a:schemeClr val="accent1"/>
              </a:lnRef>
              <a:fillRef idx="0">
                <a:schemeClr val="accent1"/>
              </a:fillRef>
              <a:effectRef idx="1">
                <a:schemeClr val="accent1"/>
              </a:effectRef>
              <a:fontRef idx="minor">
                <a:schemeClr val="tx1"/>
              </a:fontRef>
            </p:style>
          </p:cxnSp>
          <p:sp>
            <p:nvSpPr>
              <p:cNvPr id="105" name="Rettangolo arrotondato 104"/>
              <p:cNvSpPr/>
              <p:nvPr/>
            </p:nvSpPr>
            <p:spPr>
              <a:xfrm>
                <a:off x="331550" y="1561732"/>
                <a:ext cx="186357" cy="532998"/>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6" name="Rettangolo arrotondato 105"/>
              <p:cNvSpPr/>
              <p:nvPr/>
            </p:nvSpPr>
            <p:spPr>
              <a:xfrm>
                <a:off x="1500158" y="1569046"/>
                <a:ext cx="186357" cy="532998"/>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163" name="Rectangle 140"/>
            <p:cNvSpPr>
              <a:spLocks noChangeArrowheads="1"/>
            </p:cNvSpPr>
            <p:nvPr/>
          </p:nvSpPr>
          <p:spPr bwMode="auto">
            <a:xfrm>
              <a:off x="5475673" y="4365710"/>
              <a:ext cx="743970" cy="335232"/>
            </a:xfrm>
            <a:prstGeom prst="rect">
              <a:avLst/>
            </a:prstGeom>
            <a:solidFill>
              <a:srgbClr val="FFFFFF"/>
            </a:solidFill>
            <a:ln w="26988">
              <a:solidFill>
                <a:schemeClr val="tx1"/>
              </a:solidFill>
              <a:miter lim="800000"/>
              <a:headEnd/>
              <a:tailEnd/>
            </a:ln>
          </p:spPr>
          <p:txBody>
            <a:bodyPr/>
            <a:lstStyle/>
            <a:p>
              <a:endParaRPr lang="it-IT" sz="1400"/>
            </a:p>
          </p:txBody>
        </p:sp>
        <p:sp>
          <p:nvSpPr>
            <p:cNvPr id="162" name="Rectangle 140"/>
            <p:cNvSpPr>
              <a:spLocks noChangeArrowheads="1"/>
            </p:cNvSpPr>
            <p:nvPr/>
          </p:nvSpPr>
          <p:spPr bwMode="auto">
            <a:xfrm>
              <a:off x="2094298" y="4375235"/>
              <a:ext cx="743970" cy="335232"/>
            </a:xfrm>
            <a:prstGeom prst="rect">
              <a:avLst/>
            </a:prstGeom>
            <a:solidFill>
              <a:srgbClr val="FFFFFF"/>
            </a:solidFill>
            <a:ln w="26988">
              <a:solidFill>
                <a:schemeClr val="tx1"/>
              </a:solidFill>
              <a:miter lim="800000"/>
              <a:headEnd/>
              <a:tailEnd/>
            </a:ln>
          </p:spPr>
          <p:txBody>
            <a:bodyPr/>
            <a:lstStyle/>
            <a:p>
              <a:endParaRPr lang="it-IT" sz="1400"/>
            </a:p>
          </p:txBody>
        </p:sp>
        <p:sp>
          <p:nvSpPr>
            <p:cNvPr id="28" name="Rectangle 91"/>
            <p:cNvSpPr>
              <a:spLocks noChangeArrowheads="1"/>
            </p:cNvSpPr>
            <p:nvPr/>
          </p:nvSpPr>
          <p:spPr bwMode="auto">
            <a:xfrm>
              <a:off x="1435101" y="4706542"/>
              <a:ext cx="60914" cy="169277"/>
            </a:xfrm>
            <a:prstGeom prst="rect">
              <a:avLst/>
            </a:prstGeom>
            <a:noFill/>
            <a:ln w="9525">
              <a:noFill/>
              <a:miter lim="800000"/>
              <a:headEnd/>
              <a:tailEnd/>
            </a:ln>
          </p:spPr>
          <p:txBody>
            <a:bodyPr wrap="none" lIns="0" tIns="0" rIns="0" bIns="0">
              <a:spAutoFit/>
            </a:bodyPr>
            <a:lstStyle/>
            <a:p>
              <a:pPr>
                <a:buClrTx/>
                <a:buSzTx/>
                <a:buFontTx/>
                <a:buNone/>
              </a:pPr>
              <a:r>
                <a:rPr lang="it-IT" sz="1100" b="1">
                  <a:solidFill>
                    <a:srgbClr val="FF0000"/>
                  </a:solidFill>
                  <a:latin typeface="Comic Sans MS" pitchFamily="66" charset="0"/>
                </a:rPr>
                <a:t> </a:t>
              </a:r>
              <a:endParaRPr lang="it-IT" sz="2400">
                <a:solidFill>
                  <a:srgbClr val="FF0000"/>
                </a:solidFill>
                <a:latin typeface="Tahoma" pitchFamily="34" charset="0"/>
              </a:endParaRPr>
            </a:p>
          </p:txBody>
        </p:sp>
        <p:sp>
          <p:nvSpPr>
            <p:cNvPr id="95" name="Rectangle 181"/>
            <p:cNvSpPr>
              <a:spLocks noChangeArrowheads="1"/>
            </p:cNvSpPr>
            <p:nvPr/>
          </p:nvSpPr>
          <p:spPr bwMode="auto">
            <a:xfrm>
              <a:off x="7472364" y="4741069"/>
              <a:ext cx="38472" cy="169277"/>
            </a:xfrm>
            <a:prstGeom prst="rect">
              <a:avLst/>
            </a:prstGeom>
            <a:noFill/>
            <a:ln w="9525">
              <a:noFill/>
              <a:miter lim="800000"/>
              <a:headEnd/>
              <a:tailEnd/>
            </a:ln>
          </p:spPr>
          <p:txBody>
            <a:bodyPr wrap="none" lIns="0" tIns="0" rIns="0" bIns="0">
              <a:spAutoFit/>
            </a:bodyPr>
            <a:lstStyle/>
            <a:p>
              <a:pPr>
                <a:buClrTx/>
                <a:buSzTx/>
                <a:buFontTx/>
                <a:buNone/>
              </a:pPr>
              <a:r>
                <a:rPr lang="it-IT" sz="1100" b="1">
                  <a:solidFill>
                    <a:srgbClr val="FF0000"/>
                  </a:solidFill>
                </a:rPr>
                <a:t> </a:t>
              </a:r>
              <a:endParaRPr lang="it-IT" sz="2400">
                <a:solidFill>
                  <a:srgbClr val="FF0000"/>
                </a:solidFill>
              </a:endParaRPr>
            </a:p>
          </p:txBody>
        </p:sp>
        <p:sp>
          <p:nvSpPr>
            <p:cNvPr id="93" name="Rectangle 178"/>
            <p:cNvSpPr>
              <a:spLocks noChangeArrowheads="1"/>
            </p:cNvSpPr>
            <p:nvPr/>
          </p:nvSpPr>
          <p:spPr bwMode="auto">
            <a:xfrm>
              <a:off x="7325976" y="4655797"/>
              <a:ext cx="49694" cy="215444"/>
            </a:xfrm>
            <a:prstGeom prst="rect">
              <a:avLst/>
            </a:prstGeom>
            <a:noFill/>
            <a:ln w="9525">
              <a:noFill/>
              <a:miter lim="800000"/>
              <a:headEnd/>
              <a:tailEnd/>
            </a:ln>
          </p:spPr>
          <p:txBody>
            <a:bodyPr wrap="none" lIns="0" tIns="0" rIns="0" bIns="0">
              <a:spAutoFit/>
            </a:bodyPr>
            <a:lstStyle/>
            <a:p>
              <a:pPr>
                <a:buClrTx/>
                <a:buSzTx/>
                <a:buFontTx/>
                <a:buNone/>
              </a:pPr>
              <a:r>
                <a:rPr lang="it-IT" sz="1400">
                  <a:solidFill>
                    <a:srgbClr val="FF0000"/>
                  </a:solidFill>
                </a:rPr>
                <a:t> </a:t>
              </a:r>
            </a:p>
          </p:txBody>
        </p:sp>
        <p:sp>
          <p:nvSpPr>
            <p:cNvPr id="33" name="Rectangle 98"/>
            <p:cNvSpPr>
              <a:spLocks noChangeArrowheads="1"/>
            </p:cNvSpPr>
            <p:nvPr/>
          </p:nvSpPr>
          <p:spPr bwMode="auto">
            <a:xfrm>
              <a:off x="2179707" y="4558744"/>
              <a:ext cx="49694" cy="215444"/>
            </a:xfrm>
            <a:prstGeom prst="rect">
              <a:avLst/>
            </a:prstGeom>
            <a:noFill/>
            <a:ln w="9525">
              <a:noFill/>
              <a:miter lim="800000"/>
              <a:headEnd/>
              <a:tailEnd/>
            </a:ln>
          </p:spPr>
          <p:txBody>
            <a:bodyPr wrap="none" lIns="0" tIns="0" rIns="0" bIns="0">
              <a:spAutoFit/>
            </a:bodyPr>
            <a:lstStyle/>
            <a:p>
              <a:pPr>
                <a:buClrTx/>
                <a:buSzTx/>
                <a:buFontTx/>
                <a:buNone/>
              </a:pPr>
              <a:r>
                <a:rPr lang="it-IT" sz="1400"/>
                <a:t> </a:t>
              </a:r>
            </a:p>
          </p:txBody>
        </p:sp>
        <p:sp>
          <p:nvSpPr>
            <p:cNvPr id="91" name="Rectangle 173"/>
            <p:cNvSpPr>
              <a:spLocks noChangeArrowheads="1"/>
            </p:cNvSpPr>
            <p:nvPr/>
          </p:nvSpPr>
          <p:spPr bwMode="auto">
            <a:xfrm>
              <a:off x="5629409" y="4227150"/>
              <a:ext cx="49694" cy="215444"/>
            </a:xfrm>
            <a:prstGeom prst="rect">
              <a:avLst/>
            </a:prstGeom>
            <a:noFill/>
            <a:ln w="9525">
              <a:noFill/>
              <a:miter lim="800000"/>
              <a:headEnd/>
              <a:tailEnd/>
            </a:ln>
          </p:spPr>
          <p:txBody>
            <a:bodyPr wrap="none" lIns="0" tIns="0" rIns="0" bIns="0">
              <a:spAutoFit/>
            </a:bodyPr>
            <a:lstStyle/>
            <a:p>
              <a:pPr>
                <a:buClrTx/>
                <a:buSzTx/>
                <a:buFontTx/>
                <a:buNone/>
              </a:pPr>
              <a:r>
                <a:rPr lang="it-IT" sz="1400"/>
                <a:t> </a:t>
              </a:r>
            </a:p>
          </p:txBody>
        </p:sp>
        <p:sp>
          <p:nvSpPr>
            <p:cNvPr id="21" name="Rectangle 84"/>
            <p:cNvSpPr>
              <a:spLocks noChangeArrowheads="1"/>
            </p:cNvSpPr>
            <p:nvPr/>
          </p:nvSpPr>
          <p:spPr bwMode="auto">
            <a:xfrm>
              <a:off x="3003905" y="4189221"/>
              <a:ext cx="49694" cy="215444"/>
            </a:xfrm>
            <a:prstGeom prst="rect">
              <a:avLst/>
            </a:prstGeom>
            <a:noFill/>
            <a:ln w="9525">
              <a:noFill/>
              <a:miter lim="800000"/>
              <a:headEnd/>
              <a:tailEnd/>
            </a:ln>
          </p:spPr>
          <p:txBody>
            <a:bodyPr wrap="none" lIns="0" tIns="0" rIns="0" bIns="0">
              <a:spAutoFit/>
            </a:bodyPr>
            <a:lstStyle/>
            <a:p>
              <a:pPr>
                <a:buClrTx/>
                <a:buSzTx/>
                <a:buFontTx/>
                <a:buNone/>
              </a:pPr>
              <a:r>
                <a:rPr lang="it-IT" sz="1400"/>
                <a:t> </a:t>
              </a:r>
            </a:p>
          </p:txBody>
        </p:sp>
        <p:sp>
          <p:nvSpPr>
            <p:cNvPr id="92" name="Rectangle 176"/>
            <p:cNvSpPr>
              <a:spLocks noChangeArrowheads="1"/>
            </p:cNvSpPr>
            <p:nvPr/>
          </p:nvSpPr>
          <p:spPr bwMode="auto">
            <a:xfrm>
              <a:off x="7820026" y="3906442"/>
              <a:ext cx="38472" cy="169277"/>
            </a:xfrm>
            <a:prstGeom prst="rect">
              <a:avLst/>
            </a:prstGeom>
            <a:noFill/>
            <a:ln w="9525">
              <a:noFill/>
              <a:miter lim="800000"/>
              <a:headEnd/>
              <a:tailEnd/>
            </a:ln>
          </p:spPr>
          <p:txBody>
            <a:bodyPr wrap="none" lIns="0" tIns="0" rIns="0" bIns="0">
              <a:spAutoFit/>
            </a:bodyPr>
            <a:lstStyle/>
            <a:p>
              <a:pPr>
                <a:buClrTx/>
                <a:buSzTx/>
                <a:buFontTx/>
                <a:buNone/>
              </a:pPr>
              <a:r>
                <a:rPr lang="it-IT" sz="1100">
                  <a:solidFill>
                    <a:srgbClr val="FF0000"/>
                  </a:solidFill>
                </a:rPr>
                <a:t> </a:t>
              </a:r>
              <a:endParaRPr lang="it-IT" sz="2400">
                <a:solidFill>
                  <a:srgbClr val="FF0000"/>
                </a:solidFill>
              </a:endParaRPr>
            </a:p>
          </p:txBody>
        </p:sp>
        <p:sp>
          <p:nvSpPr>
            <p:cNvPr id="37" name="Rectangle 106"/>
            <p:cNvSpPr>
              <a:spLocks noChangeArrowheads="1"/>
            </p:cNvSpPr>
            <p:nvPr/>
          </p:nvSpPr>
          <p:spPr bwMode="auto">
            <a:xfrm>
              <a:off x="2337161" y="3927603"/>
              <a:ext cx="38472" cy="169277"/>
            </a:xfrm>
            <a:prstGeom prst="rect">
              <a:avLst/>
            </a:prstGeom>
            <a:noFill/>
            <a:ln w="9525">
              <a:noFill/>
              <a:miter lim="800000"/>
              <a:headEnd/>
              <a:tailEnd/>
            </a:ln>
          </p:spPr>
          <p:txBody>
            <a:bodyPr wrap="none" lIns="0" tIns="0" rIns="0" bIns="0">
              <a:spAutoFit/>
            </a:bodyPr>
            <a:lstStyle/>
            <a:p>
              <a:pPr>
                <a:buClrTx/>
                <a:buSzTx/>
                <a:buFontTx/>
                <a:buNone/>
              </a:pPr>
              <a:r>
                <a:rPr lang="it-IT" sz="1100"/>
                <a:t> </a:t>
              </a:r>
              <a:endParaRPr lang="it-IT" sz="2400"/>
            </a:p>
          </p:txBody>
        </p:sp>
        <p:sp>
          <p:nvSpPr>
            <p:cNvPr id="57" name="Rectangle 94"/>
            <p:cNvSpPr>
              <a:spLocks noChangeArrowheads="1"/>
            </p:cNvSpPr>
            <p:nvPr/>
          </p:nvSpPr>
          <p:spPr bwMode="auto">
            <a:xfrm>
              <a:off x="3380855" y="2234730"/>
              <a:ext cx="359073" cy="215444"/>
            </a:xfrm>
            <a:prstGeom prst="rect">
              <a:avLst/>
            </a:prstGeom>
            <a:noFill/>
            <a:ln w="9525">
              <a:noFill/>
              <a:miter lim="800000"/>
              <a:headEnd/>
              <a:tailEnd/>
            </a:ln>
          </p:spPr>
          <p:txBody>
            <a:bodyPr wrap="none" lIns="0" tIns="0" rIns="0" bIns="0">
              <a:spAutoFit/>
            </a:bodyPr>
            <a:lstStyle/>
            <a:p>
              <a:pPr>
                <a:buClrTx/>
                <a:buSzTx/>
                <a:buFontTx/>
                <a:buNone/>
              </a:pPr>
              <a:r>
                <a:rPr lang="it-IT" sz="1400" dirty="0" smtClean="0">
                  <a:solidFill>
                    <a:srgbClr val="FF0000"/>
                  </a:solidFill>
                </a:rPr>
                <a:t>82%</a:t>
              </a:r>
              <a:endParaRPr lang="it-IT" sz="1400" dirty="0">
                <a:solidFill>
                  <a:srgbClr val="FF0000"/>
                </a:solidFill>
              </a:endParaRPr>
            </a:p>
          </p:txBody>
        </p:sp>
        <p:sp>
          <p:nvSpPr>
            <p:cNvPr id="41" name="Rectangle 112"/>
            <p:cNvSpPr>
              <a:spLocks noChangeArrowheads="1"/>
            </p:cNvSpPr>
            <p:nvPr/>
          </p:nvSpPr>
          <p:spPr bwMode="auto">
            <a:xfrm>
              <a:off x="3548769" y="804568"/>
              <a:ext cx="1171701" cy="430887"/>
            </a:xfrm>
            <a:prstGeom prst="rect">
              <a:avLst/>
            </a:prstGeom>
            <a:noFill/>
            <a:ln w="9525">
              <a:noFill/>
              <a:miter lim="800000"/>
              <a:headEnd/>
              <a:tailEnd/>
            </a:ln>
          </p:spPr>
          <p:txBody>
            <a:bodyPr wrap="square" lIns="0" tIns="0" rIns="0" bIns="0">
              <a:spAutoFit/>
            </a:bodyPr>
            <a:lstStyle/>
            <a:p>
              <a:pPr algn="ctr">
                <a:buClrTx/>
                <a:buSzTx/>
                <a:buFontTx/>
                <a:buNone/>
              </a:pPr>
              <a:r>
                <a:rPr lang="it-IT" sz="1400" dirty="0" err="1" smtClean="0"/>
                <a:t>Conversion</a:t>
              </a:r>
              <a:r>
                <a:rPr lang="it-IT" sz="1400" dirty="0" smtClean="0">
                  <a:solidFill>
                    <a:srgbClr val="00B050"/>
                  </a:solidFill>
                </a:rPr>
                <a:t> </a:t>
              </a:r>
              <a:r>
                <a:rPr lang="it-IT" sz="1400" dirty="0" err="1" smtClean="0"/>
                <a:t>efficiency</a:t>
              </a:r>
              <a:endParaRPr lang="it-IT" sz="1400" dirty="0"/>
            </a:p>
          </p:txBody>
        </p:sp>
        <p:sp>
          <p:nvSpPr>
            <p:cNvPr id="63" name="Rectangle 123"/>
            <p:cNvSpPr>
              <a:spLocks noChangeArrowheads="1"/>
            </p:cNvSpPr>
            <p:nvPr/>
          </p:nvSpPr>
          <p:spPr bwMode="auto">
            <a:xfrm>
              <a:off x="5732305" y="1898630"/>
              <a:ext cx="1257106" cy="306369"/>
            </a:xfrm>
            <a:prstGeom prst="rect">
              <a:avLst/>
            </a:prstGeom>
            <a:solidFill>
              <a:srgbClr val="FFFFFF"/>
            </a:solidFill>
            <a:ln w="9525">
              <a:noFill/>
              <a:miter lim="800000"/>
              <a:headEnd/>
              <a:tailEnd/>
            </a:ln>
          </p:spPr>
          <p:txBody>
            <a:bodyPr/>
            <a:lstStyle/>
            <a:p>
              <a:endParaRPr lang="it-IT" sz="1400"/>
            </a:p>
          </p:txBody>
        </p:sp>
        <p:sp>
          <p:nvSpPr>
            <p:cNvPr id="108" name="Rectangle 183"/>
            <p:cNvSpPr>
              <a:spLocks noChangeArrowheads="1"/>
            </p:cNvSpPr>
            <p:nvPr/>
          </p:nvSpPr>
          <p:spPr bwMode="auto">
            <a:xfrm>
              <a:off x="4560302" y="1781480"/>
              <a:ext cx="359073" cy="215444"/>
            </a:xfrm>
            <a:prstGeom prst="rect">
              <a:avLst/>
            </a:prstGeom>
            <a:noFill/>
            <a:ln w="9525">
              <a:noFill/>
              <a:miter lim="800000"/>
              <a:headEnd/>
              <a:tailEnd/>
            </a:ln>
          </p:spPr>
          <p:txBody>
            <a:bodyPr wrap="none" lIns="0" tIns="0" rIns="0" bIns="0">
              <a:spAutoFit/>
            </a:bodyPr>
            <a:lstStyle/>
            <a:p>
              <a:pPr>
                <a:buClrTx/>
                <a:buSzTx/>
                <a:buFontTx/>
                <a:buNone/>
              </a:pPr>
              <a:r>
                <a:rPr lang="it-IT" sz="1400" dirty="0" smtClean="0">
                  <a:solidFill>
                    <a:srgbClr val="00B0F0"/>
                  </a:solidFill>
                </a:rPr>
                <a:t>45%</a:t>
              </a:r>
              <a:endParaRPr lang="it-IT" sz="1400" dirty="0">
                <a:solidFill>
                  <a:srgbClr val="00B0F0"/>
                </a:solidFill>
              </a:endParaRPr>
            </a:p>
          </p:txBody>
        </p:sp>
        <p:sp>
          <p:nvSpPr>
            <p:cNvPr id="98" name="Rectangle 185"/>
            <p:cNvSpPr>
              <a:spLocks noChangeArrowheads="1"/>
            </p:cNvSpPr>
            <p:nvPr/>
          </p:nvSpPr>
          <p:spPr bwMode="auto">
            <a:xfrm>
              <a:off x="4558447" y="2611744"/>
              <a:ext cx="359073" cy="215444"/>
            </a:xfrm>
            <a:prstGeom prst="rect">
              <a:avLst/>
            </a:prstGeom>
            <a:noFill/>
            <a:ln w="9525">
              <a:noFill/>
              <a:miter lim="800000"/>
              <a:headEnd/>
              <a:tailEnd/>
            </a:ln>
          </p:spPr>
          <p:txBody>
            <a:bodyPr wrap="none" lIns="0" tIns="0" rIns="0" bIns="0">
              <a:spAutoFit/>
            </a:bodyPr>
            <a:lstStyle/>
            <a:p>
              <a:pPr>
                <a:buClrTx/>
                <a:buSzTx/>
                <a:buFontTx/>
                <a:buNone/>
              </a:pPr>
              <a:r>
                <a:rPr lang="it-IT" sz="1400" dirty="0" smtClean="0">
                  <a:solidFill>
                    <a:srgbClr val="00B0F0"/>
                  </a:solidFill>
                </a:rPr>
                <a:t>94%</a:t>
              </a:r>
              <a:endParaRPr lang="it-IT" sz="1400" dirty="0">
                <a:solidFill>
                  <a:srgbClr val="00B0F0"/>
                </a:solidFill>
              </a:endParaRPr>
            </a:p>
          </p:txBody>
        </p:sp>
        <p:sp>
          <p:nvSpPr>
            <p:cNvPr id="67" name="Rectangle 128"/>
            <p:cNvSpPr>
              <a:spLocks noChangeArrowheads="1"/>
            </p:cNvSpPr>
            <p:nvPr/>
          </p:nvSpPr>
          <p:spPr bwMode="auto">
            <a:xfrm>
              <a:off x="6646373" y="928463"/>
              <a:ext cx="49694" cy="215444"/>
            </a:xfrm>
            <a:prstGeom prst="rect">
              <a:avLst/>
            </a:prstGeom>
            <a:noFill/>
            <a:ln w="9525">
              <a:noFill/>
              <a:miter lim="800000"/>
              <a:headEnd/>
              <a:tailEnd/>
            </a:ln>
          </p:spPr>
          <p:txBody>
            <a:bodyPr wrap="none" lIns="0" tIns="0" rIns="0" bIns="0">
              <a:spAutoFit/>
            </a:bodyPr>
            <a:lstStyle/>
            <a:p>
              <a:pPr>
                <a:buClrTx/>
                <a:buSzTx/>
                <a:buFontTx/>
                <a:buNone/>
              </a:pPr>
              <a:r>
                <a:rPr lang="it-IT" sz="1400"/>
                <a:t> </a:t>
              </a:r>
            </a:p>
          </p:txBody>
        </p:sp>
        <p:sp>
          <p:nvSpPr>
            <p:cNvPr id="10" name="Rectangle 74"/>
            <p:cNvSpPr>
              <a:spLocks noChangeArrowheads="1"/>
            </p:cNvSpPr>
            <p:nvPr/>
          </p:nvSpPr>
          <p:spPr bwMode="auto">
            <a:xfrm>
              <a:off x="2014357" y="826367"/>
              <a:ext cx="915315" cy="215444"/>
            </a:xfrm>
            <a:prstGeom prst="rect">
              <a:avLst/>
            </a:prstGeom>
            <a:noFill/>
            <a:ln w="9525">
              <a:noFill/>
              <a:miter lim="800000"/>
              <a:headEnd/>
              <a:tailEnd/>
            </a:ln>
          </p:spPr>
          <p:txBody>
            <a:bodyPr wrap="none" lIns="0" tIns="0" rIns="0" bIns="0">
              <a:spAutoFit/>
            </a:bodyPr>
            <a:lstStyle/>
            <a:p>
              <a:pPr>
                <a:buClrTx/>
                <a:buSzTx/>
                <a:buFontTx/>
                <a:buNone/>
              </a:pPr>
              <a:r>
                <a:rPr lang="it-IT" sz="1400" dirty="0"/>
                <a:t> </a:t>
              </a:r>
              <a:r>
                <a:rPr lang="it-IT" sz="1400" dirty="0" err="1" smtClean="0"/>
                <a:t>Petroleum</a:t>
              </a:r>
              <a:r>
                <a:rPr lang="it-IT" sz="1400" dirty="0" smtClean="0"/>
                <a:t> </a:t>
              </a:r>
              <a:endParaRPr lang="it-IT" sz="1400" dirty="0"/>
            </a:p>
          </p:txBody>
        </p:sp>
        <p:sp>
          <p:nvSpPr>
            <p:cNvPr id="16" name="Rectangle 79"/>
            <p:cNvSpPr>
              <a:spLocks noChangeArrowheads="1"/>
            </p:cNvSpPr>
            <p:nvPr/>
          </p:nvSpPr>
          <p:spPr bwMode="auto">
            <a:xfrm>
              <a:off x="2825617" y="2258445"/>
              <a:ext cx="49694" cy="215444"/>
            </a:xfrm>
            <a:prstGeom prst="rect">
              <a:avLst/>
            </a:prstGeom>
            <a:noFill/>
            <a:ln w="9525">
              <a:noFill/>
              <a:miter lim="800000"/>
              <a:headEnd/>
              <a:tailEnd/>
            </a:ln>
          </p:spPr>
          <p:txBody>
            <a:bodyPr wrap="none" lIns="0" tIns="0" rIns="0" bIns="0">
              <a:spAutoFit/>
            </a:bodyPr>
            <a:lstStyle/>
            <a:p>
              <a:pPr>
                <a:buClrTx/>
                <a:buSzTx/>
                <a:buFontTx/>
                <a:buNone/>
              </a:pPr>
              <a:r>
                <a:rPr lang="it-IT" sz="1400"/>
                <a:t> </a:t>
              </a:r>
            </a:p>
          </p:txBody>
        </p:sp>
        <p:sp>
          <p:nvSpPr>
            <p:cNvPr id="17" name="Rectangle 80"/>
            <p:cNvSpPr>
              <a:spLocks noChangeArrowheads="1"/>
            </p:cNvSpPr>
            <p:nvPr/>
          </p:nvSpPr>
          <p:spPr bwMode="auto">
            <a:xfrm>
              <a:off x="2982074" y="3060647"/>
              <a:ext cx="49694" cy="215444"/>
            </a:xfrm>
            <a:prstGeom prst="rect">
              <a:avLst/>
            </a:prstGeom>
            <a:noFill/>
            <a:ln w="9525">
              <a:noFill/>
              <a:miter lim="800000"/>
              <a:headEnd/>
              <a:tailEnd/>
            </a:ln>
          </p:spPr>
          <p:txBody>
            <a:bodyPr wrap="none" lIns="0" tIns="0" rIns="0" bIns="0">
              <a:spAutoFit/>
            </a:bodyPr>
            <a:lstStyle/>
            <a:p>
              <a:pPr>
                <a:buClrTx/>
                <a:buSzTx/>
                <a:buFontTx/>
                <a:buNone/>
              </a:pPr>
              <a:r>
                <a:rPr lang="it-IT" sz="1400"/>
                <a:t> </a:t>
              </a:r>
            </a:p>
          </p:txBody>
        </p:sp>
        <p:sp>
          <p:nvSpPr>
            <p:cNvPr id="18" name="Rectangle 81"/>
            <p:cNvSpPr>
              <a:spLocks noChangeArrowheads="1"/>
            </p:cNvSpPr>
            <p:nvPr/>
          </p:nvSpPr>
          <p:spPr bwMode="auto">
            <a:xfrm>
              <a:off x="3056663" y="3229956"/>
              <a:ext cx="49694" cy="215444"/>
            </a:xfrm>
            <a:prstGeom prst="rect">
              <a:avLst/>
            </a:prstGeom>
            <a:noFill/>
            <a:ln w="9525">
              <a:noFill/>
              <a:miter lim="800000"/>
              <a:headEnd/>
              <a:tailEnd/>
            </a:ln>
          </p:spPr>
          <p:txBody>
            <a:bodyPr wrap="none" lIns="0" tIns="0" rIns="0" bIns="0">
              <a:spAutoFit/>
            </a:bodyPr>
            <a:lstStyle/>
            <a:p>
              <a:pPr>
                <a:buClrTx/>
                <a:buSzTx/>
                <a:buFontTx/>
                <a:buNone/>
              </a:pPr>
              <a:r>
                <a:rPr lang="it-IT" sz="1400"/>
                <a:t> </a:t>
              </a:r>
            </a:p>
          </p:txBody>
        </p:sp>
        <p:sp>
          <p:nvSpPr>
            <p:cNvPr id="19" name="Rectangle 82"/>
            <p:cNvSpPr>
              <a:spLocks noChangeArrowheads="1"/>
            </p:cNvSpPr>
            <p:nvPr/>
          </p:nvSpPr>
          <p:spPr bwMode="auto">
            <a:xfrm>
              <a:off x="2794690" y="3404641"/>
              <a:ext cx="49694" cy="215444"/>
            </a:xfrm>
            <a:prstGeom prst="rect">
              <a:avLst/>
            </a:prstGeom>
            <a:noFill/>
            <a:ln w="9525">
              <a:noFill/>
              <a:miter lim="800000"/>
              <a:headEnd/>
              <a:tailEnd/>
            </a:ln>
          </p:spPr>
          <p:txBody>
            <a:bodyPr wrap="none" lIns="0" tIns="0" rIns="0" bIns="0">
              <a:spAutoFit/>
            </a:bodyPr>
            <a:lstStyle/>
            <a:p>
              <a:pPr>
                <a:buClrTx/>
                <a:buSzTx/>
                <a:buFontTx/>
                <a:buNone/>
              </a:pPr>
              <a:r>
                <a:rPr lang="it-IT" sz="1400"/>
                <a:t> </a:t>
              </a:r>
            </a:p>
          </p:txBody>
        </p:sp>
        <p:sp>
          <p:nvSpPr>
            <p:cNvPr id="30" name="Rectangle 95"/>
            <p:cNvSpPr>
              <a:spLocks noChangeArrowheads="1"/>
            </p:cNvSpPr>
            <p:nvPr/>
          </p:nvSpPr>
          <p:spPr bwMode="auto">
            <a:xfrm>
              <a:off x="3349562" y="3412702"/>
              <a:ext cx="49694" cy="215444"/>
            </a:xfrm>
            <a:prstGeom prst="rect">
              <a:avLst/>
            </a:prstGeom>
            <a:noFill/>
            <a:ln w="9525">
              <a:noFill/>
              <a:miter lim="800000"/>
              <a:headEnd/>
              <a:tailEnd/>
            </a:ln>
          </p:spPr>
          <p:txBody>
            <a:bodyPr wrap="none" lIns="0" tIns="0" rIns="0" bIns="0">
              <a:spAutoFit/>
            </a:bodyPr>
            <a:lstStyle/>
            <a:p>
              <a:pPr>
                <a:buClrTx/>
                <a:buSzTx/>
                <a:buFontTx/>
                <a:buNone/>
              </a:pPr>
              <a:r>
                <a:rPr lang="it-IT" sz="1400">
                  <a:solidFill>
                    <a:srgbClr val="00B050"/>
                  </a:solidFill>
                </a:rPr>
                <a:t> </a:t>
              </a:r>
            </a:p>
          </p:txBody>
        </p:sp>
        <p:sp>
          <p:nvSpPr>
            <p:cNvPr id="38" name="Rectangle 107"/>
            <p:cNvSpPr>
              <a:spLocks noChangeArrowheads="1"/>
            </p:cNvSpPr>
            <p:nvPr/>
          </p:nvSpPr>
          <p:spPr bwMode="auto">
            <a:xfrm>
              <a:off x="2794690" y="3702947"/>
              <a:ext cx="49694" cy="215444"/>
            </a:xfrm>
            <a:prstGeom prst="rect">
              <a:avLst/>
            </a:prstGeom>
            <a:noFill/>
            <a:ln w="9525">
              <a:noFill/>
              <a:miter lim="800000"/>
              <a:headEnd/>
              <a:tailEnd/>
            </a:ln>
          </p:spPr>
          <p:txBody>
            <a:bodyPr wrap="none" lIns="0" tIns="0" rIns="0" bIns="0">
              <a:spAutoFit/>
            </a:bodyPr>
            <a:lstStyle/>
            <a:p>
              <a:pPr>
                <a:buClrTx/>
                <a:buSzTx/>
                <a:buFontTx/>
                <a:buNone/>
              </a:pPr>
              <a:r>
                <a:rPr lang="it-IT" sz="1400"/>
                <a:t> </a:t>
              </a:r>
            </a:p>
          </p:txBody>
        </p:sp>
        <p:sp>
          <p:nvSpPr>
            <p:cNvPr id="20" name="Rectangle 83"/>
            <p:cNvSpPr>
              <a:spLocks noChangeArrowheads="1"/>
            </p:cNvSpPr>
            <p:nvPr/>
          </p:nvSpPr>
          <p:spPr bwMode="auto">
            <a:xfrm>
              <a:off x="2940230" y="3924662"/>
              <a:ext cx="49694" cy="215444"/>
            </a:xfrm>
            <a:prstGeom prst="rect">
              <a:avLst/>
            </a:prstGeom>
            <a:noFill/>
            <a:ln w="9525">
              <a:noFill/>
              <a:miter lim="800000"/>
              <a:headEnd/>
              <a:tailEnd/>
            </a:ln>
          </p:spPr>
          <p:txBody>
            <a:bodyPr wrap="none" lIns="0" tIns="0" rIns="0" bIns="0">
              <a:spAutoFit/>
            </a:bodyPr>
            <a:lstStyle/>
            <a:p>
              <a:pPr>
                <a:buClrTx/>
                <a:buSzTx/>
                <a:buFontTx/>
                <a:buNone/>
              </a:pPr>
              <a:r>
                <a:rPr lang="it-IT" sz="1400"/>
                <a:t> </a:t>
              </a:r>
            </a:p>
          </p:txBody>
        </p:sp>
        <p:sp>
          <p:nvSpPr>
            <p:cNvPr id="40" name="Rectangle 111"/>
            <p:cNvSpPr>
              <a:spLocks noChangeArrowheads="1"/>
            </p:cNvSpPr>
            <p:nvPr/>
          </p:nvSpPr>
          <p:spPr bwMode="auto">
            <a:xfrm>
              <a:off x="2270743" y="2731436"/>
              <a:ext cx="49694" cy="215444"/>
            </a:xfrm>
            <a:prstGeom prst="rect">
              <a:avLst/>
            </a:prstGeom>
            <a:noFill/>
            <a:ln w="9525">
              <a:noFill/>
              <a:miter lim="800000"/>
              <a:headEnd/>
              <a:tailEnd/>
            </a:ln>
          </p:spPr>
          <p:txBody>
            <a:bodyPr wrap="none" lIns="0" tIns="0" rIns="0" bIns="0">
              <a:spAutoFit/>
            </a:bodyPr>
            <a:lstStyle/>
            <a:p>
              <a:pPr>
                <a:buClrTx/>
                <a:buSzTx/>
                <a:buFontTx/>
                <a:buNone/>
              </a:pPr>
              <a:r>
                <a:rPr lang="it-IT" sz="1400"/>
                <a:t> </a:t>
              </a:r>
            </a:p>
          </p:txBody>
        </p:sp>
        <p:sp>
          <p:nvSpPr>
            <p:cNvPr id="44" name="Rectangle 119"/>
            <p:cNvSpPr>
              <a:spLocks noChangeArrowheads="1"/>
            </p:cNvSpPr>
            <p:nvPr/>
          </p:nvSpPr>
          <p:spPr bwMode="auto">
            <a:xfrm>
              <a:off x="1843645" y="2033550"/>
              <a:ext cx="1182517" cy="654394"/>
            </a:xfrm>
            <a:prstGeom prst="rect">
              <a:avLst/>
            </a:prstGeom>
            <a:solidFill>
              <a:srgbClr val="FFFFFF"/>
            </a:solidFill>
            <a:ln w="9525">
              <a:solidFill>
                <a:schemeClr val="tx1"/>
              </a:solidFill>
              <a:miter lim="800000"/>
              <a:headEnd/>
              <a:tailEnd/>
            </a:ln>
          </p:spPr>
          <p:txBody>
            <a:bodyPr/>
            <a:lstStyle/>
            <a:p>
              <a:endParaRPr lang="it-IT" sz="1400"/>
            </a:p>
          </p:txBody>
        </p:sp>
        <p:grpSp>
          <p:nvGrpSpPr>
            <p:cNvPr id="127" name="Group 137"/>
            <p:cNvGrpSpPr>
              <a:grpSpLocks/>
            </p:cNvGrpSpPr>
            <p:nvPr/>
          </p:nvGrpSpPr>
          <p:grpSpPr bwMode="auto">
            <a:xfrm>
              <a:off x="2356783" y="2719598"/>
              <a:ext cx="178287" cy="450148"/>
              <a:chOff x="859" y="2443"/>
              <a:chExt cx="98" cy="335"/>
            </a:xfrm>
            <a:solidFill>
              <a:srgbClr val="FF0000"/>
            </a:solidFill>
          </p:grpSpPr>
          <p:sp>
            <p:nvSpPr>
              <p:cNvPr id="128" name="Rectangle 138"/>
              <p:cNvSpPr>
                <a:spLocks noChangeArrowheads="1"/>
              </p:cNvSpPr>
              <p:nvPr/>
            </p:nvSpPr>
            <p:spPr bwMode="auto">
              <a:xfrm>
                <a:off x="900" y="2443"/>
                <a:ext cx="23" cy="250"/>
              </a:xfrm>
              <a:prstGeom prst="rect">
                <a:avLst/>
              </a:prstGeom>
              <a:grpFill/>
              <a:ln w="9525">
                <a:noFill/>
                <a:miter lim="800000"/>
                <a:headEnd/>
                <a:tailEnd/>
              </a:ln>
            </p:spPr>
            <p:txBody>
              <a:bodyPr/>
              <a:lstStyle/>
              <a:p>
                <a:endParaRPr lang="it-IT" sz="1400"/>
              </a:p>
            </p:txBody>
          </p:sp>
          <p:sp>
            <p:nvSpPr>
              <p:cNvPr id="129" name="Freeform 139"/>
              <p:cNvSpPr>
                <a:spLocks/>
              </p:cNvSpPr>
              <p:nvPr/>
            </p:nvSpPr>
            <p:spPr bwMode="auto">
              <a:xfrm>
                <a:off x="859" y="2682"/>
                <a:ext cx="98" cy="96"/>
              </a:xfrm>
              <a:custGeom>
                <a:avLst/>
                <a:gdLst/>
                <a:ahLst/>
                <a:cxnLst>
                  <a:cxn ang="0">
                    <a:pos x="0" y="0"/>
                  </a:cxn>
                  <a:cxn ang="0">
                    <a:pos x="52" y="96"/>
                  </a:cxn>
                  <a:cxn ang="0">
                    <a:pos x="98" y="0"/>
                  </a:cxn>
                  <a:cxn ang="0">
                    <a:pos x="0" y="0"/>
                  </a:cxn>
                </a:cxnLst>
                <a:rect l="0" t="0" r="r" b="b"/>
                <a:pathLst>
                  <a:path w="98" h="96">
                    <a:moveTo>
                      <a:pt x="0" y="0"/>
                    </a:moveTo>
                    <a:lnTo>
                      <a:pt x="52" y="96"/>
                    </a:lnTo>
                    <a:lnTo>
                      <a:pt x="98" y="0"/>
                    </a:lnTo>
                    <a:lnTo>
                      <a:pt x="0" y="0"/>
                    </a:lnTo>
                    <a:close/>
                  </a:path>
                </a:pathLst>
              </a:custGeom>
              <a:grpFill/>
              <a:ln w="9525">
                <a:noFill/>
                <a:round/>
                <a:headEnd/>
                <a:tailEnd/>
              </a:ln>
            </p:spPr>
            <p:txBody>
              <a:bodyPr/>
              <a:lstStyle/>
              <a:p>
                <a:endParaRPr lang="it-IT" sz="1400"/>
              </a:p>
            </p:txBody>
          </p:sp>
        </p:grpSp>
        <p:sp>
          <p:nvSpPr>
            <p:cNvPr id="11" name="Rectangle 75"/>
            <p:cNvSpPr>
              <a:spLocks noChangeArrowheads="1"/>
            </p:cNvSpPr>
            <p:nvPr/>
          </p:nvSpPr>
          <p:spPr bwMode="auto">
            <a:xfrm>
              <a:off x="3202203" y="1203622"/>
              <a:ext cx="49694" cy="215444"/>
            </a:xfrm>
            <a:prstGeom prst="rect">
              <a:avLst/>
            </a:prstGeom>
            <a:noFill/>
            <a:ln w="9525">
              <a:noFill/>
              <a:miter lim="800000"/>
              <a:headEnd/>
              <a:tailEnd/>
            </a:ln>
          </p:spPr>
          <p:txBody>
            <a:bodyPr wrap="none" lIns="0" tIns="0" rIns="0" bIns="0">
              <a:spAutoFit/>
            </a:bodyPr>
            <a:lstStyle/>
            <a:p>
              <a:pPr>
                <a:buClrTx/>
                <a:buSzTx/>
                <a:buFontTx/>
                <a:buNone/>
              </a:pPr>
              <a:r>
                <a:rPr lang="it-IT" sz="1400">
                  <a:solidFill>
                    <a:srgbClr val="00B050"/>
                  </a:solidFill>
                </a:rPr>
                <a:t> </a:t>
              </a:r>
            </a:p>
          </p:txBody>
        </p:sp>
        <p:sp>
          <p:nvSpPr>
            <p:cNvPr id="15" name="Rectangle 78"/>
            <p:cNvSpPr>
              <a:spLocks noChangeArrowheads="1"/>
            </p:cNvSpPr>
            <p:nvPr/>
          </p:nvSpPr>
          <p:spPr bwMode="auto">
            <a:xfrm>
              <a:off x="2616403" y="1516709"/>
              <a:ext cx="49694" cy="215444"/>
            </a:xfrm>
            <a:prstGeom prst="rect">
              <a:avLst/>
            </a:prstGeom>
            <a:noFill/>
            <a:ln w="9525">
              <a:noFill/>
              <a:miter lim="800000"/>
              <a:headEnd/>
              <a:tailEnd/>
            </a:ln>
          </p:spPr>
          <p:txBody>
            <a:bodyPr wrap="none" lIns="0" tIns="0" rIns="0" bIns="0">
              <a:spAutoFit/>
            </a:bodyPr>
            <a:lstStyle/>
            <a:p>
              <a:pPr>
                <a:buClrTx/>
                <a:buSzTx/>
                <a:buFontTx/>
                <a:buNone/>
              </a:pPr>
              <a:r>
                <a:rPr lang="it-IT" sz="1400"/>
                <a:t> </a:t>
              </a:r>
            </a:p>
          </p:txBody>
        </p:sp>
        <p:sp>
          <p:nvSpPr>
            <p:cNvPr id="132" name="Rectangle 140"/>
            <p:cNvSpPr>
              <a:spLocks noChangeArrowheads="1"/>
            </p:cNvSpPr>
            <p:nvPr/>
          </p:nvSpPr>
          <p:spPr bwMode="auto">
            <a:xfrm>
              <a:off x="2103823" y="1184360"/>
              <a:ext cx="743970" cy="335232"/>
            </a:xfrm>
            <a:prstGeom prst="rect">
              <a:avLst/>
            </a:prstGeom>
            <a:solidFill>
              <a:srgbClr val="FFFFFF"/>
            </a:solidFill>
            <a:ln w="26988">
              <a:solidFill>
                <a:schemeClr val="tx1"/>
              </a:solidFill>
              <a:miter lim="800000"/>
              <a:headEnd/>
              <a:tailEnd/>
            </a:ln>
          </p:spPr>
          <p:txBody>
            <a:bodyPr/>
            <a:lstStyle/>
            <a:p>
              <a:endParaRPr lang="it-IT" sz="1400"/>
            </a:p>
          </p:txBody>
        </p:sp>
        <p:sp>
          <p:nvSpPr>
            <p:cNvPr id="133" name="Rectangle 141"/>
            <p:cNvSpPr>
              <a:spLocks noChangeArrowheads="1"/>
            </p:cNvSpPr>
            <p:nvPr/>
          </p:nvSpPr>
          <p:spPr bwMode="auto">
            <a:xfrm>
              <a:off x="2230162" y="1215267"/>
              <a:ext cx="298159" cy="215444"/>
            </a:xfrm>
            <a:prstGeom prst="rect">
              <a:avLst/>
            </a:prstGeom>
            <a:noFill/>
            <a:ln w="9525">
              <a:noFill/>
              <a:miter lim="800000"/>
              <a:headEnd/>
              <a:tailEnd/>
            </a:ln>
          </p:spPr>
          <p:txBody>
            <a:bodyPr wrap="none" lIns="0" tIns="0" rIns="0" bIns="0">
              <a:spAutoFit/>
            </a:bodyPr>
            <a:lstStyle/>
            <a:p>
              <a:pPr>
                <a:buClrTx/>
                <a:buSzTx/>
                <a:buFontTx/>
                <a:buNone/>
              </a:pPr>
              <a:r>
                <a:rPr lang="it-IT" sz="1400" dirty="0" smtClean="0"/>
                <a:t>100</a:t>
              </a:r>
              <a:endParaRPr lang="it-IT" sz="1400" dirty="0"/>
            </a:p>
          </p:txBody>
        </p:sp>
        <p:grpSp>
          <p:nvGrpSpPr>
            <p:cNvPr id="134" name="Group 160"/>
            <p:cNvGrpSpPr>
              <a:grpSpLocks/>
            </p:cNvGrpSpPr>
            <p:nvPr/>
          </p:nvGrpSpPr>
          <p:grpSpPr bwMode="auto">
            <a:xfrm>
              <a:off x="2375633" y="1581512"/>
              <a:ext cx="179448" cy="430368"/>
              <a:chOff x="854" y="1083"/>
              <a:chExt cx="98" cy="506"/>
            </a:xfrm>
            <a:solidFill>
              <a:srgbClr val="FF0000"/>
            </a:solidFill>
          </p:grpSpPr>
          <p:sp>
            <p:nvSpPr>
              <p:cNvPr id="135" name="Rectangle 161"/>
              <p:cNvSpPr>
                <a:spLocks noChangeArrowheads="1"/>
              </p:cNvSpPr>
              <p:nvPr/>
            </p:nvSpPr>
            <p:spPr bwMode="auto">
              <a:xfrm>
                <a:off x="894" y="1083"/>
                <a:ext cx="23" cy="421"/>
              </a:xfrm>
              <a:prstGeom prst="rect">
                <a:avLst/>
              </a:prstGeom>
              <a:grpFill/>
              <a:ln w="9525">
                <a:noFill/>
                <a:miter lim="800000"/>
                <a:headEnd/>
                <a:tailEnd/>
              </a:ln>
            </p:spPr>
            <p:txBody>
              <a:bodyPr/>
              <a:lstStyle/>
              <a:p>
                <a:endParaRPr lang="it-IT" sz="1400"/>
              </a:p>
            </p:txBody>
          </p:sp>
          <p:sp>
            <p:nvSpPr>
              <p:cNvPr id="136" name="Freeform 162"/>
              <p:cNvSpPr>
                <a:spLocks/>
              </p:cNvSpPr>
              <p:nvPr/>
            </p:nvSpPr>
            <p:spPr bwMode="auto">
              <a:xfrm>
                <a:off x="854" y="1493"/>
                <a:ext cx="98" cy="96"/>
              </a:xfrm>
              <a:custGeom>
                <a:avLst/>
                <a:gdLst/>
                <a:ahLst/>
                <a:cxnLst>
                  <a:cxn ang="0">
                    <a:pos x="0" y="0"/>
                  </a:cxn>
                  <a:cxn ang="0">
                    <a:pos x="51" y="96"/>
                  </a:cxn>
                  <a:cxn ang="0">
                    <a:pos x="98" y="0"/>
                  </a:cxn>
                  <a:cxn ang="0">
                    <a:pos x="0" y="0"/>
                  </a:cxn>
                </a:cxnLst>
                <a:rect l="0" t="0" r="r" b="b"/>
                <a:pathLst>
                  <a:path w="98" h="96">
                    <a:moveTo>
                      <a:pt x="0" y="0"/>
                    </a:moveTo>
                    <a:lnTo>
                      <a:pt x="51" y="96"/>
                    </a:lnTo>
                    <a:lnTo>
                      <a:pt x="98" y="0"/>
                    </a:lnTo>
                    <a:lnTo>
                      <a:pt x="0" y="0"/>
                    </a:lnTo>
                    <a:close/>
                  </a:path>
                </a:pathLst>
              </a:custGeom>
              <a:grpFill/>
              <a:ln w="9525">
                <a:noFill/>
                <a:round/>
                <a:headEnd/>
                <a:tailEnd/>
              </a:ln>
            </p:spPr>
            <p:txBody>
              <a:bodyPr/>
              <a:lstStyle/>
              <a:p>
                <a:endParaRPr lang="it-IT" sz="1400"/>
              </a:p>
            </p:txBody>
          </p:sp>
        </p:grpSp>
        <p:sp>
          <p:nvSpPr>
            <p:cNvPr id="137" name="Rectangle 148"/>
            <p:cNvSpPr>
              <a:spLocks noChangeArrowheads="1"/>
            </p:cNvSpPr>
            <p:nvPr/>
          </p:nvSpPr>
          <p:spPr bwMode="auto">
            <a:xfrm>
              <a:off x="1925621" y="2129641"/>
              <a:ext cx="1059234" cy="430887"/>
            </a:xfrm>
            <a:prstGeom prst="rect">
              <a:avLst/>
            </a:prstGeom>
            <a:noFill/>
            <a:ln w="9525">
              <a:noFill/>
              <a:miter lim="800000"/>
              <a:headEnd/>
              <a:tailEnd/>
            </a:ln>
          </p:spPr>
          <p:txBody>
            <a:bodyPr wrap="square" lIns="0" tIns="0" rIns="0" bIns="0">
              <a:spAutoFit/>
            </a:bodyPr>
            <a:lstStyle/>
            <a:p>
              <a:pPr algn="ctr">
                <a:buClrTx/>
                <a:buSzTx/>
                <a:buFontTx/>
                <a:buNone/>
              </a:pPr>
              <a:r>
                <a:rPr lang="it-IT" sz="1400" dirty="0" err="1" smtClean="0"/>
                <a:t>Petroleum</a:t>
              </a:r>
              <a:r>
                <a:rPr lang="it-IT" sz="1400" dirty="0" smtClean="0"/>
                <a:t> </a:t>
              </a:r>
              <a:r>
                <a:rPr lang="it-IT" sz="1400" dirty="0" err="1" smtClean="0"/>
                <a:t>refining</a:t>
              </a:r>
              <a:endParaRPr lang="it-IT" sz="1400" dirty="0"/>
            </a:p>
          </p:txBody>
        </p:sp>
        <p:sp>
          <p:nvSpPr>
            <p:cNvPr id="142" name="Rectangle 75"/>
            <p:cNvSpPr>
              <a:spLocks noChangeArrowheads="1"/>
            </p:cNvSpPr>
            <p:nvPr/>
          </p:nvSpPr>
          <p:spPr bwMode="auto">
            <a:xfrm>
              <a:off x="6562444" y="1179542"/>
              <a:ext cx="49694" cy="215444"/>
            </a:xfrm>
            <a:prstGeom prst="rect">
              <a:avLst/>
            </a:prstGeom>
            <a:noFill/>
            <a:ln w="9525">
              <a:noFill/>
              <a:miter lim="800000"/>
              <a:headEnd/>
              <a:tailEnd/>
            </a:ln>
          </p:spPr>
          <p:txBody>
            <a:bodyPr wrap="none" lIns="0" tIns="0" rIns="0" bIns="0">
              <a:spAutoFit/>
            </a:bodyPr>
            <a:lstStyle/>
            <a:p>
              <a:pPr>
                <a:buClrTx/>
                <a:buSzTx/>
                <a:buFontTx/>
                <a:buNone/>
              </a:pPr>
              <a:r>
                <a:rPr lang="it-IT" sz="1400"/>
                <a:t> </a:t>
              </a:r>
            </a:p>
          </p:txBody>
        </p:sp>
        <p:sp>
          <p:nvSpPr>
            <p:cNvPr id="143" name="Rectangle 78"/>
            <p:cNvSpPr>
              <a:spLocks noChangeArrowheads="1"/>
            </p:cNvSpPr>
            <p:nvPr/>
          </p:nvSpPr>
          <p:spPr bwMode="auto">
            <a:xfrm>
              <a:off x="5976643" y="1492630"/>
              <a:ext cx="49694" cy="215444"/>
            </a:xfrm>
            <a:prstGeom prst="rect">
              <a:avLst/>
            </a:prstGeom>
            <a:noFill/>
            <a:ln w="9525">
              <a:noFill/>
              <a:miter lim="800000"/>
              <a:headEnd/>
              <a:tailEnd/>
            </a:ln>
          </p:spPr>
          <p:txBody>
            <a:bodyPr wrap="none" lIns="0" tIns="0" rIns="0" bIns="0">
              <a:spAutoFit/>
            </a:bodyPr>
            <a:lstStyle/>
            <a:p>
              <a:pPr>
                <a:buClrTx/>
                <a:buSzTx/>
                <a:buFontTx/>
                <a:buNone/>
              </a:pPr>
              <a:r>
                <a:rPr lang="it-IT" sz="1400"/>
                <a:t> </a:t>
              </a:r>
            </a:p>
          </p:txBody>
        </p:sp>
        <p:sp>
          <p:nvSpPr>
            <p:cNvPr id="144" name="Rectangle 140"/>
            <p:cNvSpPr>
              <a:spLocks noChangeArrowheads="1"/>
            </p:cNvSpPr>
            <p:nvPr/>
          </p:nvSpPr>
          <p:spPr bwMode="auto">
            <a:xfrm>
              <a:off x="5454539" y="1160280"/>
              <a:ext cx="743970" cy="352797"/>
            </a:xfrm>
            <a:prstGeom prst="rect">
              <a:avLst/>
            </a:prstGeom>
            <a:solidFill>
              <a:srgbClr val="FFFFFF"/>
            </a:solidFill>
            <a:ln w="26988">
              <a:solidFill>
                <a:schemeClr val="tx1"/>
              </a:solidFill>
              <a:miter lim="800000"/>
              <a:headEnd/>
              <a:tailEnd/>
            </a:ln>
          </p:spPr>
          <p:txBody>
            <a:bodyPr/>
            <a:lstStyle/>
            <a:p>
              <a:endParaRPr lang="it-IT" sz="1400"/>
            </a:p>
          </p:txBody>
        </p:sp>
        <p:sp>
          <p:nvSpPr>
            <p:cNvPr id="145" name="Rectangle 141"/>
            <p:cNvSpPr>
              <a:spLocks noChangeArrowheads="1"/>
            </p:cNvSpPr>
            <p:nvPr/>
          </p:nvSpPr>
          <p:spPr bwMode="auto">
            <a:xfrm>
              <a:off x="5590403" y="1191188"/>
              <a:ext cx="298159" cy="215444"/>
            </a:xfrm>
            <a:prstGeom prst="rect">
              <a:avLst/>
            </a:prstGeom>
            <a:noFill/>
            <a:ln w="9525">
              <a:noFill/>
              <a:miter lim="800000"/>
              <a:headEnd/>
              <a:tailEnd/>
            </a:ln>
          </p:spPr>
          <p:txBody>
            <a:bodyPr wrap="none" lIns="0" tIns="0" rIns="0" bIns="0">
              <a:spAutoFit/>
            </a:bodyPr>
            <a:lstStyle/>
            <a:p>
              <a:pPr>
                <a:buClrTx/>
                <a:buSzTx/>
                <a:buFontTx/>
                <a:buNone/>
              </a:pPr>
              <a:r>
                <a:rPr lang="it-IT" sz="1400" dirty="0" smtClean="0"/>
                <a:t>100</a:t>
              </a:r>
              <a:endParaRPr lang="it-IT" sz="1400" dirty="0"/>
            </a:p>
          </p:txBody>
        </p:sp>
        <p:grpSp>
          <p:nvGrpSpPr>
            <p:cNvPr id="149" name="Group 137"/>
            <p:cNvGrpSpPr>
              <a:grpSpLocks/>
            </p:cNvGrpSpPr>
            <p:nvPr/>
          </p:nvGrpSpPr>
          <p:grpSpPr bwMode="auto">
            <a:xfrm>
              <a:off x="5733107" y="1561732"/>
              <a:ext cx="174793" cy="146342"/>
              <a:chOff x="859" y="2443"/>
              <a:chExt cx="98" cy="335"/>
            </a:xfrm>
            <a:solidFill>
              <a:srgbClr val="FF0000"/>
            </a:solidFill>
          </p:grpSpPr>
          <p:sp>
            <p:nvSpPr>
              <p:cNvPr id="150" name="Rectangle 138"/>
              <p:cNvSpPr>
                <a:spLocks noChangeArrowheads="1"/>
              </p:cNvSpPr>
              <p:nvPr/>
            </p:nvSpPr>
            <p:spPr bwMode="auto">
              <a:xfrm>
                <a:off x="900" y="2443"/>
                <a:ext cx="23" cy="250"/>
              </a:xfrm>
              <a:prstGeom prst="rect">
                <a:avLst/>
              </a:prstGeom>
              <a:grpFill/>
              <a:ln w="9525">
                <a:noFill/>
                <a:miter lim="800000"/>
                <a:headEnd/>
                <a:tailEnd/>
              </a:ln>
            </p:spPr>
            <p:txBody>
              <a:bodyPr/>
              <a:lstStyle/>
              <a:p>
                <a:endParaRPr lang="it-IT" sz="1400"/>
              </a:p>
            </p:txBody>
          </p:sp>
          <p:sp>
            <p:nvSpPr>
              <p:cNvPr id="151" name="Freeform 139"/>
              <p:cNvSpPr>
                <a:spLocks/>
              </p:cNvSpPr>
              <p:nvPr/>
            </p:nvSpPr>
            <p:spPr bwMode="auto">
              <a:xfrm>
                <a:off x="859" y="2682"/>
                <a:ext cx="98" cy="96"/>
              </a:xfrm>
              <a:custGeom>
                <a:avLst/>
                <a:gdLst/>
                <a:ahLst/>
                <a:cxnLst>
                  <a:cxn ang="0">
                    <a:pos x="0" y="0"/>
                  </a:cxn>
                  <a:cxn ang="0">
                    <a:pos x="52" y="96"/>
                  </a:cxn>
                  <a:cxn ang="0">
                    <a:pos x="98" y="0"/>
                  </a:cxn>
                  <a:cxn ang="0">
                    <a:pos x="0" y="0"/>
                  </a:cxn>
                </a:cxnLst>
                <a:rect l="0" t="0" r="r" b="b"/>
                <a:pathLst>
                  <a:path w="98" h="96">
                    <a:moveTo>
                      <a:pt x="0" y="0"/>
                    </a:moveTo>
                    <a:lnTo>
                      <a:pt x="52" y="96"/>
                    </a:lnTo>
                    <a:lnTo>
                      <a:pt x="98" y="0"/>
                    </a:lnTo>
                    <a:lnTo>
                      <a:pt x="0" y="0"/>
                    </a:lnTo>
                    <a:close/>
                  </a:path>
                </a:pathLst>
              </a:custGeom>
              <a:grpFill/>
              <a:ln w="9525">
                <a:noFill/>
                <a:round/>
                <a:headEnd/>
                <a:tailEnd/>
              </a:ln>
            </p:spPr>
            <p:txBody>
              <a:bodyPr/>
              <a:lstStyle/>
              <a:p>
                <a:endParaRPr lang="it-IT" sz="1400"/>
              </a:p>
            </p:txBody>
          </p:sp>
        </p:grpSp>
        <p:sp>
          <p:nvSpPr>
            <p:cNvPr id="62" name="Rectangle 7"/>
            <p:cNvSpPr>
              <a:spLocks noChangeArrowheads="1"/>
            </p:cNvSpPr>
            <p:nvPr/>
          </p:nvSpPr>
          <p:spPr bwMode="auto">
            <a:xfrm>
              <a:off x="4317925" y="2966887"/>
              <a:ext cx="767839" cy="215444"/>
            </a:xfrm>
            <a:prstGeom prst="rect">
              <a:avLst/>
            </a:prstGeom>
            <a:noFill/>
            <a:ln w="9525">
              <a:noFill/>
              <a:miter lim="800000"/>
              <a:headEnd/>
              <a:tailEnd/>
            </a:ln>
          </p:spPr>
          <p:txBody>
            <a:bodyPr wrap="none" lIns="0" tIns="0" rIns="0" bIns="0">
              <a:spAutoFit/>
            </a:bodyPr>
            <a:lstStyle/>
            <a:p>
              <a:pPr algn="ctr">
                <a:buClrTx/>
                <a:buSzTx/>
                <a:buFontTx/>
                <a:buNone/>
              </a:pPr>
              <a:r>
                <a:rPr lang="it-IT" sz="1400" dirty="0" err="1" smtClean="0">
                  <a:solidFill>
                    <a:srgbClr val="00B0F0"/>
                  </a:solidFill>
                </a:rPr>
                <a:t>Electricity</a:t>
              </a:r>
              <a:endParaRPr lang="it-IT" sz="1400" dirty="0">
                <a:solidFill>
                  <a:srgbClr val="00B0F0"/>
                </a:solidFill>
              </a:endParaRPr>
            </a:p>
          </p:txBody>
        </p:sp>
        <p:sp>
          <p:nvSpPr>
            <p:cNvPr id="64" name="Rectangle 124"/>
            <p:cNvSpPr>
              <a:spLocks noChangeArrowheads="1"/>
            </p:cNvSpPr>
            <p:nvPr/>
          </p:nvSpPr>
          <p:spPr bwMode="auto">
            <a:xfrm>
              <a:off x="5794960" y="1780847"/>
              <a:ext cx="49694" cy="215444"/>
            </a:xfrm>
            <a:prstGeom prst="rect">
              <a:avLst/>
            </a:prstGeom>
            <a:noFill/>
            <a:ln w="9525">
              <a:noFill/>
              <a:miter lim="800000"/>
              <a:headEnd/>
              <a:tailEnd/>
            </a:ln>
          </p:spPr>
          <p:txBody>
            <a:bodyPr wrap="none" lIns="0" tIns="0" rIns="0" bIns="0">
              <a:spAutoFit/>
            </a:bodyPr>
            <a:lstStyle/>
            <a:p>
              <a:pPr>
                <a:buClrTx/>
                <a:buSzTx/>
                <a:buFontTx/>
                <a:buNone/>
              </a:pPr>
              <a:r>
                <a:rPr lang="it-IT" sz="1400"/>
                <a:t> </a:t>
              </a:r>
            </a:p>
          </p:txBody>
        </p:sp>
        <p:sp>
          <p:nvSpPr>
            <p:cNvPr id="65" name="Rectangle 125"/>
            <p:cNvSpPr>
              <a:spLocks noChangeArrowheads="1"/>
            </p:cNvSpPr>
            <p:nvPr/>
          </p:nvSpPr>
          <p:spPr bwMode="auto">
            <a:xfrm>
              <a:off x="5742203" y="3004978"/>
              <a:ext cx="49694" cy="215444"/>
            </a:xfrm>
            <a:prstGeom prst="rect">
              <a:avLst/>
            </a:prstGeom>
            <a:noFill/>
            <a:ln w="9525">
              <a:noFill/>
              <a:miter lim="800000"/>
              <a:headEnd/>
              <a:tailEnd/>
            </a:ln>
          </p:spPr>
          <p:txBody>
            <a:bodyPr wrap="none" lIns="0" tIns="0" rIns="0" bIns="0">
              <a:spAutoFit/>
            </a:bodyPr>
            <a:lstStyle/>
            <a:p>
              <a:pPr>
                <a:buClrTx/>
                <a:buSzTx/>
                <a:buFontTx/>
                <a:buNone/>
              </a:pPr>
              <a:r>
                <a:rPr lang="it-IT" sz="1400"/>
                <a:t> </a:t>
              </a:r>
            </a:p>
          </p:txBody>
        </p:sp>
        <p:grpSp>
          <p:nvGrpSpPr>
            <p:cNvPr id="94" name="Gruppo 93"/>
            <p:cNvGrpSpPr/>
            <p:nvPr/>
          </p:nvGrpSpPr>
          <p:grpSpPr>
            <a:xfrm>
              <a:off x="5345604" y="1724563"/>
              <a:ext cx="1037090" cy="368326"/>
              <a:chOff x="5345604" y="2200813"/>
              <a:chExt cx="1037090" cy="368326"/>
            </a:xfrm>
          </p:grpSpPr>
          <p:sp>
            <p:nvSpPr>
              <p:cNvPr id="73" name="Rectangle 143"/>
              <p:cNvSpPr>
                <a:spLocks noChangeArrowheads="1"/>
              </p:cNvSpPr>
              <p:nvPr/>
            </p:nvSpPr>
            <p:spPr bwMode="auto">
              <a:xfrm>
                <a:off x="5345604" y="2200813"/>
                <a:ext cx="1006049" cy="368326"/>
              </a:xfrm>
              <a:prstGeom prst="rect">
                <a:avLst/>
              </a:prstGeom>
              <a:solidFill>
                <a:srgbClr val="FFFFFF"/>
              </a:solidFill>
              <a:ln w="9525">
                <a:solidFill>
                  <a:srgbClr val="000000"/>
                </a:solidFill>
                <a:miter lim="800000"/>
                <a:headEnd/>
                <a:tailEnd/>
              </a:ln>
            </p:spPr>
            <p:txBody>
              <a:bodyPr/>
              <a:lstStyle/>
              <a:p>
                <a:endParaRPr lang="it-IT" sz="1400"/>
              </a:p>
            </p:txBody>
          </p:sp>
          <p:sp>
            <p:nvSpPr>
              <p:cNvPr id="74" name="Rectangle 144"/>
              <p:cNvSpPr>
                <a:spLocks noChangeArrowheads="1"/>
              </p:cNvSpPr>
              <p:nvPr/>
            </p:nvSpPr>
            <p:spPr bwMode="auto">
              <a:xfrm>
                <a:off x="5387229" y="2285630"/>
                <a:ext cx="995465" cy="215444"/>
              </a:xfrm>
              <a:prstGeom prst="rect">
                <a:avLst/>
              </a:prstGeom>
              <a:noFill/>
              <a:ln w="9525">
                <a:noFill/>
                <a:miter lim="800000"/>
                <a:headEnd/>
                <a:tailEnd/>
              </a:ln>
            </p:spPr>
            <p:txBody>
              <a:bodyPr wrap="none" lIns="0" tIns="0" rIns="0" bIns="0">
                <a:spAutoFit/>
              </a:bodyPr>
              <a:lstStyle/>
              <a:p>
                <a:pPr>
                  <a:buClrTx/>
                  <a:buSzTx/>
                  <a:buFontTx/>
                  <a:buNone/>
                </a:pPr>
                <a:r>
                  <a:rPr lang="it-IT" sz="1400" dirty="0" err="1" smtClean="0"/>
                  <a:t>Power</a:t>
                </a:r>
                <a:r>
                  <a:rPr lang="it-IT" sz="1400" dirty="0" smtClean="0"/>
                  <a:t> </a:t>
                </a:r>
                <a:r>
                  <a:rPr lang="it-IT" sz="1400" dirty="0" err="1" smtClean="0"/>
                  <a:t>plant</a:t>
                </a:r>
                <a:r>
                  <a:rPr lang="it-IT" sz="1400" dirty="0" smtClean="0"/>
                  <a:t> </a:t>
                </a:r>
                <a:endParaRPr lang="it-IT" sz="1400" dirty="0"/>
              </a:p>
            </p:txBody>
          </p:sp>
        </p:grpSp>
        <p:sp>
          <p:nvSpPr>
            <p:cNvPr id="76" name="Rectangle 146"/>
            <p:cNvSpPr>
              <a:spLocks noChangeArrowheads="1"/>
            </p:cNvSpPr>
            <p:nvPr/>
          </p:nvSpPr>
          <p:spPr bwMode="auto">
            <a:xfrm>
              <a:off x="6184282" y="1981061"/>
              <a:ext cx="49694" cy="215444"/>
            </a:xfrm>
            <a:prstGeom prst="rect">
              <a:avLst/>
            </a:prstGeom>
            <a:noFill/>
            <a:ln w="9525">
              <a:noFill/>
              <a:miter lim="800000"/>
              <a:headEnd/>
              <a:tailEnd/>
            </a:ln>
          </p:spPr>
          <p:txBody>
            <a:bodyPr wrap="none" lIns="0" tIns="0" rIns="0" bIns="0">
              <a:spAutoFit/>
            </a:bodyPr>
            <a:lstStyle/>
            <a:p>
              <a:pPr>
                <a:buClrTx/>
                <a:buSzTx/>
                <a:buFontTx/>
                <a:buNone/>
              </a:pPr>
              <a:r>
                <a:rPr lang="it-IT" sz="1400"/>
                <a:t> </a:t>
              </a:r>
            </a:p>
          </p:txBody>
        </p:sp>
        <p:grpSp>
          <p:nvGrpSpPr>
            <p:cNvPr id="96" name="Gruppo 95"/>
            <p:cNvGrpSpPr/>
            <p:nvPr/>
          </p:nvGrpSpPr>
          <p:grpSpPr>
            <a:xfrm>
              <a:off x="5200064" y="2458344"/>
              <a:ext cx="1268022" cy="513303"/>
              <a:chOff x="5200064" y="2934594"/>
              <a:chExt cx="1268022" cy="513303"/>
            </a:xfrm>
          </p:grpSpPr>
          <p:sp>
            <p:nvSpPr>
              <p:cNvPr id="77" name="Rectangle 147"/>
              <p:cNvSpPr>
                <a:spLocks noChangeArrowheads="1"/>
              </p:cNvSpPr>
              <p:nvPr/>
            </p:nvSpPr>
            <p:spPr bwMode="auto">
              <a:xfrm>
                <a:off x="5200064" y="2934594"/>
                <a:ext cx="1268022" cy="513303"/>
              </a:xfrm>
              <a:prstGeom prst="rect">
                <a:avLst/>
              </a:prstGeom>
              <a:solidFill>
                <a:srgbClr val="FFFFFF"/>
              </a:solidFill>
              <a:ln w="9525">
                <a:solidFill>
                  <a:srgbClr val="000000"/>
                </a:solidFill>
                <a:miter lim="800000"/>
                <a:headEnd/>
                <a:tailEnd/>
              </a:ln>
            </p:spPr>
            <p:txBody>
              <a:bodyPr/>
              <a:lstStyle/>
              <a:p>
                <a:endParaRPr lang="it-IT" sz="1400"/>
              </a:p>
            </p:txBody>
          </p:sp>
          <p:sp>
            <p:nvSpPr>
              <p:cNvPr id="78" name="Rectangle 148"/>
              <p:cNvSpPr>
                <a:spLocks noChangeArrowheads="1"/>
              </p:cNvSpPr>
              <p:nvPr/>
            </p:nvSpPr>
            <p:spPr bwMode="auto">
              <a:xfrm>
                <a:off x="5336508" y="2979476"/>
                <a:ext cx="1059234" cy="430887"/>
              </a:xfrm>
              <a:prstGeom prst="rect">
                <a:avLst/>
              </a:prstGeom>
              <a:noFill/>
              <a:ln w="9525">
                <a:noFill/>
                <a:miter lim="800000"/>
                <a:headEnd/>
                <a:tailEnd/>
              </a:ln>
            </p:spPr>
            <p:txBody>
              <a:bodyPr wrap="square" lIns="0" tIns="0" rIns="0" bIns="0">
                <a:spAutoFit/>
              </a:bodyPr>
              <a:lstStyle/>
              <a:p>
                <a:pPr algn="ctr">
                  <a:buClrTx/>
                  <a:buSzTx/>
                  <a:buFontTx/>
                  <a:buNone/>
                </a:pPr>
                <a:r>
                  <a:rPr lang="it-IT" sz="1400" dirty="0" err="1" smtClean="0"/>
                  <a:t>Transmission</a:t>
                </a:r>
                <a:r>
                  <a:rPr lang="it-IT" sz="1400" dirty="0" smtClean="0"/>
                  <a:t> &amp; </a:t>
                </a:r>
                <a:r>
                  <a:rPr lang="it-IT" sz="1400" dirty="0" err="1" smtClean="0"/>
                  <a:t>distribution</a:t>
                </a:r>
                <a:endParaRPr lang="it-IT" sz="1400" dirty="0"/>
              </a:p>
            </p:txBody>
          </p:sp>
        </p:grpSp>
        <p:sp>
          <p:nvSpPr>
            <p:cNvPr id="79" name="Rectangle 149"/>
            <p:cNvSpPr>
              <a:spLocks noChangeArrowheads="1"/>
            </p:cNvSpPr>
            <p:nvPr/>
          </p:nvSpPr>
          <p:spPr bwMode="auto">
            <a:xfrm>
              <a:off x="6351653" y="2484958"/>
              <a:ext cx="49694" cy="215444"/>
            </a:xfrm>
            <a:prstGeom prst="rect">
              <a:avLst/>
            </a:prstGeom>
            <a:noFill/>
            <a:ln w="9525">
              <a:noFill/>
              <a:miter lim="800000"/>
              <a:headEnd/>
              <a:tailEnd/>
            </a:ln>
          </p:spPr>
          <p:txBody>
            <a:bodyPr wrap="none" lIns="0" tIns="0" rIns="0" bIns="0">
              <a:spAutoFit/>
            </a:bodyPr>
            <a:lstStyle/>
            <a:p>
              <a:pPr>
                <a:buClrTx/>
                <a:buSzTx/>
                <a:buFontTx/>
                <a:buNone/>
              </a:pPr>
              <a:r>
                <a:rPr lang="it-IT" sz="1400"/>
                <a:t> </a:t>
              </a:r>
            </a:p>
          </p:txBody>
        </p:sp>
        <p:sp>
          <p:nvSpPr>
            <p:cNvPr id="81" name="Rectangle 151"/>
            <p:cNvSpPr>
              <a:spLocks noChangeArrowheads="1"/>
            </p:cNvSpPr>
            <p:nvPr/>
          </p:nvSpPr>
          <p:spPr bwMode="auto">
            <a:xfrm>
              <a:off x="6426244" y="2652923"/>
              <a:ext cx="49694" cy="215444"/>
            </a:xfrm>
            <a:prstGeom prst="rect">
              <a:avLst/>
            </a:prstGeom>
            <a:noFill/>
            <a:ln w="9525">
              <a:noFill/>
              <a:miter lim="800000"/>
              <a:headEnd/>
              <a:tailEnd/>
            </a:ln>
          </p:spPr>
          <p:txBody>
            <a:bodyPr wrap="none" lIns="0" tIns="0" rIns="0" bIns="0">
              <a:spAutoFit/>
            </a:bodyPr>
            <a:lstStyle/>
            <a:p>
              <a:pPr>
                <a:buClrTx/>
                <a:buSzTx/>
                <a:buFontTx/>
                <a:buNone/>
              </a:pPr>
              <a:r>
                <a:rPr lang="it-IT" sz="1400"/>
                <a:t> </a:t>
              </a:r>
            </a:p>
          </p:txBody>
        </p:sp>
        <p:sp>
          <p:nvSpPr>
            <p:cNvPr id="83" name="Rectangle 155"/>
            <p:cNvSpPr>
              <a:spLocks noChangeArrowheads="1"/>
            </p:cNvSpPr>
            <p:nvPr/>
          </p:nvSpPr>
          <p:spPr bwMode="auto">
            <a:xfrm>
              <a:off x="6173366" y="3394659"/>
              <a:ext cx="49694" cy="215444"/>
            </a:xfrm>
            <a:prstGeom prst="rect">
              <a:avLst/>
            </a:prstGeom>
            <a:noFill/>
            <a:ln w="9525">
              <a:noFill/>
              <a:miter lim="800000"/>
              <a:headEnd/>
              <a:tailEnd/>
            </a:ln>
          </p:spPr>
          <p:txBody>
            <a:bodyPr wrap="none" lIns="0" tIns="0" rIns="0" bIns="0">
              <a:spAutoFit/>
            </a:bodyPr>
            <a:lstStyle/>
            <a:p>
              <a:pPr>
                <a:buClrTx/>
                <a:buSzTx/>
                <a:buFontTx/>
                <a:buNone/>
              </a:pPr>
              <a:r>
                <a:rPr lang="it-IT" sz="1400"/>
                <a:t> </a:t>
              </a:r>
            </a:p>
          </p:txBody>
        </p:sp>
        <p:grpSp>
          <p:nvGrpSpPr>
            <p:cNvPr id="88" name="Group 163"/>
            <p:cNvGrpSpPr>
              <a:grpSpLocks/>
            </p:cNvGrpSpPr>
            <p:nvPr/>
          </p:nvGrpSpPr>
          <p:grpSpPr bwMode="auto">
            <a:xfrm>
              <a:off x="5744021" y="2137195"/>
              <a:ext cx="178287" cy="306369"/>
              <a:chOff x="865" y="1862"/>
              <a:chExt cx="98" cy="228"/>
            </a:xfrm>
            <a:solidFill>
              <a:srgbClr val="FF0000"/>
            </a:solidFill>
          </p:grpSpPr>
          <p:sp>
            <p:nvSpPr>
              <p:cNvPr id="109" name="Rectangle 164"/>
              <p:cNvSpPr>
                <a:spLocks noChangeArrowheads="1"/>
              </p:cNvSpPr>
              <p:nvPr/>
            </p:nvSpPr>
            <p:spPr bwMode="auto">
              <a:xfrm>
                <a:off x="905" y="1862"/>
                <a:ext cx="24" cy="143"/>
              </a:xfrm>
              <a:prstGeom prst="rect">
                <a:avLst/>
              </a:prstGeom>
              <a:grpFill/>
              <a:ln w="9525">
                <a:noFill/>
                <a:miter lim="800000"/>
                <a:headEnd/>
                <a:tailEnd/>
              </a:ln>
            </p:spPr>
            <p:txBody>
              <a:bodyPr/>
              <a:lstStyle/>
              <a:p>
                <a:endParaRPr lang="it-IT" sz="1400"/>
              </a:p>
            </p:txBody>
          </p:sp>
          <p:sp>
            <p:nvSpPr>
              <p:cNvPr id="110" name="Freeform 165"/>
              <p:cNvSpPr>
                <a:spLocks/>
              </p:cNvSpPr>
              <p:nvPr/>
            </p:nvSpPr>
            <p:spPr bwMode="auto">
              <a:xfrm>
                <a:off x="865" y="1993"/>
                <a:ext cx="98" cy="97"/>
              </a:xfrm>
              <a:custGeom>
                <a:avLst/>
                <a:gdLst/>
                <a:ahLst/>
                <a:cxnLst>
                  <a:cxn ang="0">
                    <a:pos x="0" y="0"/>
                  </a:cxn>
                  <a:cxn ang="0">
                    <a:pos x="52" y="97"/>
                  </a:cxn>
                  <a:cxn ang="0">
                    <a:pos x="98" y="0"/>
                  </a:cxn>
                  <a:cxn ang="0">
                    <a:pos x="0" y="0"/>
                  </a:cxn>
                </a:cxnLst>
                <a:rect l="0" t="0" r="r" b="b"/>
                <a:pathLst>
                  <a:path w="98" h="97">
                    <a:moveTo>
                      <a:pt x="0" y="0"/>
                    </a:moveTo>
                    <a:lnTo>
                      <a:pt x="52" y="97"/>
                    </a:lnTo>
                    <a:lnTo>
                      <a:pt x="98" y="0"/>
                    </a:lnTo>
                    <a:lnTo>
                      <a:pt x="0" y="0"/>
                    </a:lnTo>
                    <a:close/>
                  </a:path>
                </a:pathLst>
              </a:custGeom>
              <a:grpFill/>
              <a:ln w="9525">
                <a:noFill/>
                <a:round/>
                <a:headEnd/>
                <a:tailEnd/>
              </a:ln>
            </p:spPr>
            <p:txBody>
              <a:bodyPr/>
              <a:lstStyle/>
              <a:p>
                <a:endParaRPr lang="it-IT" sz="1400"/>
              </a:p>
            </p:txBody>
          </p:sp>
        </p:grpSp>
        <p:sp>
          <p:nvSpPr>
            <p:cNvPr id="89" name="Rectangle 167"/>
            <p:cNvSpPr>
              <a:spLocks noChangeArrowheads="1"/>
            </p:cNvSpPr>
            <p:nvPr/>
          </p:nvSpPr>
          <p:spPr bwMode="auto">
            <a:xfrm>
              <a:off x="5534806" y="2255181"/>
              <a:ext cx="49694" cy="215444"/>
            </a:xfrm>
            <a:prstGeom prst="rect">
              <a:avLst/>
            </a:prstGeom>
            <a:noFill/>
            <a:ln w="9525">
              <a:noFill/>
              <a:miter lim="800000"/>
              <a:headEnd/>
              <a:tailEnd/>
            </a:ln>
          </p:spPr>
          <p:txBody>
            <a:bodyPr wrap="none" lIns="0" tIns="0" rIns="0" bIns="0">
              <a:spAutoFit/>
            </a:bodyPr>
            <a:lstStyle/>
            <a:p>
              <a:pPr>
                <a:buClrTx/>
                <a:buSzTx/>
                <a:buFontTx/>
                <a:buNone/>
              </a:pPr>
              <a:r>
                <a:rPr lang="it-IT" sz="1400"/>
                <a:t> </a:t>
              </a:r>
            </a:p>
          </p:txBody>
        </p:sp>
        <p:sp>
          <p:nvSpPr>
            <p:cNvPr id="90" name="Rectangle 170"/>
            <p:cNvSpPr>
              <a:spLocks noChangeArrowheads="1"/>
            </p:cNvSpPr>
            <p:nvPr/>
          </p:nvSpPr>
          <p:spPr bwMode="auto">
            <a:xfrm>
              <a:off x="5649420" y="3089633"/>
              <a:ext cx="49694" cy="215444"/>
            </a:xfrm>
            <a:prstGeom prst="rect">
              <a:avLst/>
            </a:prstGeom>
            <a:noFill/>
            <a:ln w="9525">
              <a:noFill/>
              <a:miter lim="800000"/>
              <a:headEnd/>
              <a:tailEnd/>
            </a:ln>
          </p:spPr>
          <p:txBody>
            <a:bodyPr wrap="none" lIns="0" tIns="0" rIns="0" bIns="0">
              <a:spAutoFit/>
            </a:bodyPr>
            <a:lstStyle/>
            <a:p>
              <a:pPr>
                <a:buClrTx/>
                <a:buSzTx/>
                <a:buFontTx/>
                <a:buNone/>
              </a:pPr>
              <a:r>
                <a:rPr lang="it-IT" sz="1400"/>
                <a:t> </a:t>
              </a:r>
            </a:p>
          </p:txBody>
        </p:sp>
        <p:sp>
          <p:nvSpPr>
            <p:cNvPr id="99" name="Rectangle 186"/>
            <p:cNvSpPr>
              <a:spLocks noChangeArrowheads="1"/>
            </p:cNvSpPr>
            <p:nvPr/>
          </p:nvSpPr>
          <p:spPr bwMode="auto">
            <a:xfrm>
              <a:off x="6593614" y="3050666"/>
              <a:ext cx="49694" cy="215444"/>
            </a:xfrm>
            <a:prstGeom prst="rect">
              <a:avLst/>
            </a:prstGeom>
            <a:noFill/>
            <a:ln w="9525">
              <a:noFill/>
              <a:miter lim="800000"/>
              <a:headEnd/>
              <a:tailEnd/>
            </a:ln>
          </p:spPr>
          <p:txBody>
            <a:bodyPr wrap="none" lIns="0" tIns="0" rIns="0" bIns="0">
              <a:spAutoFit/>
            </a:bodyPr>
            <a:lstStyle/>
            <a:p>
              <a:pPr>
                <a:buClrTx/>
                <a:buSzTx/>
                <a:buFontTx/>
                <a:buNone/>
              </a:pPr>
              <a:r>
                <a:rPr lang="it-IT" sz="1400"/>
                <a:t> </a:t>
              </a:r>
            </a:p>
          </p:txBody>
        </p:sp>
        <p:sp>
          <p:nvSpPr>
            <p:cNvPr id="86" name="Rectangle 7"/>
            <p:cNvSpPr>
              <a:spLocks noChangeArrowheads="1"/>
            </p:cNvSpPr>
            <p:nvPr/>
          </p:nvSpPr>
          <p:spPr bwMode="auto">
            <a:xfrm>
              <a:off x="2616403" y="2789534"/>
              <a:ext cx="706925" cy="215444"/>
            </a:xfrm>
            <a:prstGeom prst="rect">
              <a:avLst/>
            </a:prstGeom>
            <a:noFill/>
            <a:ln w="9525">
              <a:noFill/>
              <a:miter lim="800000"/>
              <a:headEnd/>
              <a:tailEnd/>
            </a:ln>
          </p:spPr>
          <p:txBody>
            <a:bodyPr wrap="none" lIns="0" tIns="0" rIns="0" bIns="0">
              <a:spAutoFit/>
            </a:bodyPr>
            <a:lstStyle/>
            <a:p>
              <a:pPr algn="ctr">
                <a:buClrTx/>
                <a:buSzTx/>
                <a:buFontTx/>
                <a:buNone/>
              </a:pPr>
              <a:r>
                <a:rPr lang="it-IT" sz="1400" dirty="0" err="1" smtClean="0">
                  <a:solidFill>
                    <a:srgbClr val="FF0000"/>
                  </a:solidFill>
                </a:rPr>
                <a:t>Gasoline</a:t>
              </a:r>
              <a:endParaRPr lang="it-IT" sz="1400" dirty="0">
                <a:solidFill>
                  <a:srgbClr val="FF0000"/>
                </a:solidFill>
              </a:endParaRPr>
            </a:p>
          </p:txBody>
        </p:sp>
        <p:grpSp>
          <p:nvGrpSpPr>
            <p:cNvPr id="100" name="Group 137"/>
            <p:cNvGrpSpPr>
              <a:grpSpLocks/>
            </p:cNvGrpSpPr>
            <p:nvPr/>
          </p:nvGrpSpPr>
          <p:grpSpPr bwMode="auto">
            <a:xfrm>
              <a:off x="5752157" y="3000007"/>
              <a:ext cx="174793" cy="146342"/>
              <a:chOff x="859" y="2443"/>
              <a:chExt cx="98" cy="335"/>
            </a:xfrm>
            <a:solidFill>
              <a:srgbClr val="FF0000"/>
            </a:solidFill>
          </p:grpSpPr>
          <p:sp>
            <p:nvSpPr>
              <p:cNvPr id="101" name="Rectangle 138"/>
              <p:cNvSpPr>
                <a:spLocks noChangeArrowheads="1"/>
              </p:cNvSpPr>
              <p:nvPr/>
            </p:nvSpPr>
            <p:spPr bwMode="auto">
              <a:xfrm>
                <a:off x="900" y="2443"/>
                <a:ext cx="23" cy="250"/>
              </a:xfrm>
              <a:prstGeom prst="rect">
                <a:avLst/>
              </a:prstGeom>
              <a:grpFill/>
              <a:ln w="9525">
                <a:noFill/>
                <a:miter lim="800000"/>
                <a:headEnd/>
                <a:tailEnd/>
              </a:ln>
            </p:spPr>
            <p:txBody>
              <a:bodyPr/>
              <a:lstStyle/>
              <a:p>
                <a:endParaRPr lang="it-IT" sz="1400"/>
              </a:p>
            </p:txBody>
          </p:sp>
          <p:sp>
            <p:nvSpPr>
              <p:cNvPr id="102" name="Freeform 139"/>
              <p:cNvSpPr>
                <a:spLocks/>
              </p:cNvSpPr>
              <p:nvPr/>
            </p:nvSpPr>
            <p:spPr bwMode="auto">
              <a:xfrm>
                <a:off x="859" y="2682"/>
                <a:ext cx="98" cy="96"/>
              </a:xfrm>
              <a:custGeom>
                <a:avLst/>
                <a:gdLst/>
                <a:ahLst/>
                <a:cxnLst>
                  <a:cxn ang="0">
                    <a:pos x="0" y="0"/>
                  </a:cxn>
                  <a:cxn ang="0">
                    <a:pos x="52" y="96"/>
                  </a:cxn>
                  <a:cxn ang="0">
                    <a:pos x="98" y="0"/>
                  </a:cxn>
                  <a:cxn ang="0">
                    <a:pos x="0" y="0"/>
                  </a:cxn>
                </a:cxnLst>
                <a:rect l="0" t="0" r="r" b="b"/>
                <a:pathLst>
                  <a:path w="98" h="96">
                    <a:moveTo>
                      <a:pt x="0" y="0"/>
                    </a:moveTo>
                    <a:lnTo>
                      <a:pt x="52" y="96"/>
                    </a:lnTo>
                    <a:lnTo>
                      <a:pt x="98" y="0"/>
                    </a:lnTo>
                    <a:lnTo>
                      <a:pt x="0" y="0"/>
                    </a:lnTo>
                    <a:close/>
                  </a:path>
                </a:pathLst>
              </a:custGeom>
              <a:grpFill/>
              <a:ln w="9525">
                <a:noFill/>
                <a:round/>
                <a:headEnd/>
                <a:tailEnd/>
              </a:ln>
            </p:spPr>
            <p:txBody>
              <a:bodyPr/>
              <a:lstStyle/>
              <a:p>
                <a:endParaRPr lang="it-IT" sz="1400"/>
              </a:p>
            </p:txBody>
          </p:sp>
        </p:grpSp>
        <p:grpSp>
          <p:nvGrpSpPr>
            <p:cNvPr id="122" name="Gruppo 121"/>
            <p:cNvGrpSpPr/>
            <p:nvPr/>
          </p:nvGrpSpPr>
          <p:grpSpPr>
            <a:xfrm>
              <a:off x="5270698" y="3189761"/>
              <a:ext cx="1198560" cy="655049"/>
              <a:chOff x="2053339" y="3857371"/>
              <a:chExt cx="1198560" cy="798427"/>
            </a:xfrm>
            <a:noFill/>
          </p:grpSpPr>
          <p:sp>
            <p:nvSpPr>
              <p:cNvPr id="123" name="Rettangolo 122"/>
              <p:cNvSpPr/>
              <p:nvPr/>
            </p:nvSpPr>
            <p:spPr>
              <a:xfrm rot="16200000">
                <a:off x="2253405" y="3657305"/>
                <a:ext cx="798427" cy="119856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124" name="CasellaDiTesto 123"/>
              <p:cNvSpPr txBox="1"/>
              <p:nvPr/>
            </p:nvSpPr>
            <p:spPr>
              <a:xfrm>
                <a:off x="2153125" y="3958422"/>
                <a:ext cx="1021735" cy="675258"/>
              </a:xfrm>
              <a:prstGeom prst="rect">
                <a:avLst/>
              </a:prstGeom>
              <a:grpFill/>
            </p:spPr>
            <p:txBody>
              <a:bodyPr vert="horz" wrap="square" lIns="91440" tIns="0" rIns="91440" bIns="0" rtlCol="0">
                <a:spAutoFit/>
              </a:bodyPr>
              <a:lstStyle/>
              <a:p>
                <a:r>
                  <a:rPr lang="it-IT" dirty="0" err="1" smtClean="0"/>
                  <a:t>Battery</a:t>
                </a:r>
                <a:r>
                  <a:rPr lang="it-IT" dirty="0" smtClean="0"/>
                  <a:t> + motor</a:t>
                </a:r>
              </a:p>
            </p:txBody>
          </p:sp>
        </p:grpSp>
        <p:sp>
          <p:nvSpPr>
            <p:cNvPr id="141" name="Freccia a destra 140"/>
            <p:cNvSpPr/>
            <p:nvPr/>
          </p:nvSpPr>
          <p:spPr>
            <a:xfrm rot="5400000">
              <a:off x="2221128" y="3975458"/>
              <a:ext cx="440929" cy="276807"/>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146" name="Freccia a destra 145"/>
            <p:cNvSpPr/>
            <p:nvPr/>
          </p:nvSpPr>
          <p:spPr>
            <a:xfrm rot="5400000">
              <a:off x="5612028" y="3965933"/>
              <a:ext cx="440929" cy="276807"/>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147" name="Rectangle 94"/>
            <p:cNvSpPr>
              <a:spLocks noChangeArrowheads="1"/>
            </p:cNvSpPr>
            <p:nvPr/>
          </p:nvSpPr>
          <p:spPr bwMode="auto">
            <a:xfrm>
              <a:off x="3361805" y="3377730"/>
              <a:ext cx="359073" cy="215444"/>
            </a:xfrm>
            <a:prstGeom prst="rect">
              <a:avLst/>
            </a:prstGeom>
            <a:noFill/>
            <a:ln w="9525">
              <a:noFill/>
              <a:miter lim="800000"/>
              <a:headEnd/>
              <a:tailEnd/>
            </a:ln>
          </p:spPr>
          <p:txBody>
            <a:bodyPr wrap="none" lIns="0" tIns="0" rIns="0" bIns="0">
              <a:spAutoFit/>
            </a:bodyPr>
            <a:lstStyle/>
            <a:p>
              <a:pPr>
                <a:buClrTx/>
                <a:buSzTx/>
                <a:buFontTx/>
                <a:buNone/>
              </a:pPr>
              <a:r>
                <a:rPr lang="it-IT" sz="1400" dirty="0" smtClean="0">
                  <a:solidFill>
                    <a:srgbClr val="FF0000"/>
                  </a:solidFill>
                </a:rPr>
                <a:t>25%</a:t>
              </a:r>
              <a:endParaRPr lang="it-IT" sz="1400" dirty="0">
                <a:solidFill>
                  <a:srgbClr val="FF0000"/>
                </a:solidFill>
              </a:endParaRPr>
            </a:p>
          </p:txBody>
        </p:sp>
        <p:sp>
          <p:nvSpPr>
            <p:cNvPr id="148" name="Rectangle 94"/>
            <p:cNvSpPr>
              <a:spLocks noChangeArrowheads="1"/>
            </p:cNvSpPr>
            <p:nvPr/>
          </p:nvSpPr>
          <p:spPr bwMode="auto">
            <a:xfrm>
              <a:off x="4533380" y="3377730"/>
              <a:ext cx="359073" cy="215444"/>
            </a:xfrm>
            <a:prstGeom prst="rect">
              <a:avLst/>
            </a:prstGeom>
            <a:noFill/>
            <a:ln w="9525">
              <a:noFill/>
              <a:miter lim="800000"/>
              <a:headEnd/>
              <a:tailEnd/>
            </a:ln>
          </p:spPr>
          <p:txBody>
            <a:bodyPr wrap="none" lIns="0" tIns="0" rIns="0" bIns="0">
              <a:spAutoFit/>
            </a:bodyPr>
            <a:lstStyle/>
            <a:p>
              <a:pPr>
                <a:buClrTx/>
                <a:buSzTx/>
                <a:buFontTx/>
                <a:buNone/>
              </a:pPr>
              <a:r>
                <a:rPr lang="it-IT" sz="1400" dirty="0" smtClean="0">
                  <a:solidFill>
                    <a:srgbClr val="00B0F0"/>
                  </a:solidFill>
                </a:rPr>
                <a:t>75%</a:t>
              </a:r>
              <a:endParaRPr lang="it-IT" sz="1400" dirty="0">
                <a:solidFill>
                  <a:srgbClr val="00B0F0"/>
                </a:solidFill>
              </a:endParaRPr>
            </a:p>
          </p:txBody>
        </p:sp>
        <p:sp>
          <p:nvSpPr>
            <p:cNvPr id="152" name="Rectangle 94"/>
            <p:cNvSpPr>
              <a:spLocks noChangeArrowheads="1"/>
            </p:cNvSpPr>
            <p:nvPr/>
          </p:nvSpPr>
          <p:spPr bwMode="auto">
            <a:xfrm>
              <a:off x="2333105" y="4425480"/>
              <a:ext cx="198772" cy="215444"/>
            </a:xfrm>
            <a:prstGeom prst="rect">
              <a:avLst/>
            </a:prstGeom>
            <a:noFill/>
            <a:ln w="9525">
              <a:noFill/>
              <a:miter lim="800000"/>
              <a:headEnd/>
              <a:tailEnd/>
            </a:ln>
          </p:spPr>
          <p:txBody>
            <a:bodyPr wrap="none" lIns="0" tIns="0" rIns="0" bIns="0">
              <a:spAutoFit/>
            </a:bodyPr>
            <a:lstStyle/>
            <a:p>
              <a:pPr>
                <a:buClrTx/>
                <a:buSzTx/>
                <a:buFontTx/>
                <a:buNone/>
              </a:pPr>
              <a:r>
                <a:rPr lang="it-IT" sz="1400" dirty="0" smtClean="0"/>
                <a:t>20</a:t>
              </a:r>
              <a:endParaRPr lang="it-IT" sz="1400" dirty="0"/>
            </a:p>
          </p:txBody>
        </p:sp>
        <p:sp>
          <p:nvSpPr>
            <p:cNvPr id="158" name="Rectangle 94"/>
            <p:cNvSpPr>
              <a:spLocks noChangeArrowheads="1"/>
            </p:cNvSpPr>
            <p:nvPr/>
          </p:nvSpPr>
          <p:spPr bwMode="auto">
            <a:xfrm>
              <a:off x="5714480" y="4415955"/>
              <a:ext cx="198772" cy="215444"/>
            </a:xfrm>
            <a:prstGeom prst="rect">
              <a:avLst/>
            </a:prstGeom>
            <a:noFill/>
            <a:ln w="9525">
              <a:noFill/>
              <a:miter lim="800000"/>
              <a:headEnd/>
              <a:tailEnd/>
            </a:ln>
          </p:spPr>
          <p:txBody>
            <a:bodyPr wrap="none" lIns="0" tIns="0" rIns="0" bIns="0">
              <a:spAutoFit/>
            </a:bodyPr>
            <a:lstStyle/>
            <a:p>
              <a:pPr>
                <a:buClrTx/>
                <a:buSzTx/>
                <a:buFontTx/>
                <a:buNone/>
              </a:pPr>
              <a:r>
                <a:rPr lang="it-IT" sz="1400" dirty="0" smtClean="0"/>
                <a:t>30</a:t>
              </a:r>
              <a:endParaRPr lang="it-IT" sz="1400" dirty="0"/>
            </a:p>
          </p:txBody>
        </p:sp>
        <p:grpSp>
          <p:nvGrpSpPr>
            <p:cNvPr id="159" name="Gruppo 158"/>
            <p:cNvGrpSpPr/>
            <p:nvPr/>
          </p:nvGrpSpPr>
          <p:grpSpPr>
            <a:xfrm>
              <a:off x="1851223" y="3189761"/>
              <a:ext cx="1198560" cy="655049"/>
              <a:chOff x="2053339" y="3857371"/>
              <a:chExt cx="1198560" cy="798427"/>
            </a:xfrm>
            <a:noFill/>
          </p:grpSpPr>
          <p:sp>
            <p:nvSpPr>
              <p:cNvPr id="160" name="Rettangolo 159"/>
              <p:cNvSpPr/>
              <p:nvPr/>
            </p:nvSpPr>
            <p:spPr>
              <a:xfrm rot="16200000">
                <a:off x="2253405" y="3657305"/>
                <a:ext cx="798427" cy="119856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161" name="CasellaDiTesto 160"/>
              <p:cNvSpPr txBox="1"/>
              <p:nvPr/>
            </p:nvSpPr>
            <p:spPr>
              <a:xfrm>
                <a:off x="2153125" y="3958422"/>
                <a:ext cx="1021735" cy="675258"/>
              </a:xfrm>
              <a:prstGeom prst="rect">
                <a:avLst/>
              </a:prstGeom>
              <a:grpFill/>
            </p:spPr>
            <p:txBody>
              <a:bodyPr vert="horz" wrap="square" lIns="91440" tIns="0" rIns="91440" bIns="0" rtlCol="0">
                <a:spAutoFit/>
              </a:bodyPr>
              <a:lstStyle/>
              <a:p>
                <a:r>
                  <a:rPr lang="it-IT" dirty="0" smtClean="0"/>
                  <a:t>Tank + </a:t>
                </a:r>
                <a:r>
                  <a:rPr lang="it-IT" dirty="0" err="1" smtClean="0"/>
                  <a:t>engine</a:t>
                </a:r>
                <a:endParaRPr lang="it-IT" dirty="0" smtClean="0"/>
              </a:p>
            </p:txBody>
          </p:sp>
        </p:grpSp>
        <p:sp>
          <p:nvSpPr>
            <p:cNvPr id="87" name="Rectangle 74"/>
            <p:cNvSpPr>
              <a:spLocks noChangeArrowheads="1"/>
            </p:cNvSpPr>
            <p:nvPr/>
          </p:nvSpPr>
          <p:spPr bwMode="auto">
            <a:xfrm>
              <a:off x="5367157" y="826367"/>
              <a:ext cx="915315" cy="215444"/>
            </a:xfrm>
            <a:prstGeom prst="rect">
              <a:avLst/>
            </a:prstGeom>
            <a:noFill/>
            <a:ln w="9525">
              <a:noFill/>
              <a:miter lim="800000"/>
              <a:headEnd/>
              <a:tailEnd/>
            </a:ln>
          </p:spPr>
          <p:txBody>
            <a:bodyPr wrap="none" lIns="0" tIns="0" rIns="0" bIns="0">
              <a:spAutoFit/>
            </a:bodyPr>
            <a:lstStyle/>
            <a:p>
              <a:pPr>
                <a:buClrTx/>
                <a:buSzTx/>
                <a:buFontTx/>
                <a:buNone/>
              </a:pPr>
              <a:r>
                <a:rPr lang="it-IT" sz="1400" dirty="0"/>
                <a:t> </a:t>
              </a:r>
              <a:r>
                <a:rPr lang="it-IT" sz="1400" dirty="0" err="1" smtClean="0"/>
                <a:t>Petroleum</a:t>
              </a:r>
              <a:r>
                <a:rPr lang="it-IT" sz="1400" dirty="0" smtClean="0"/>
                <a:t> </a:t>
              </a:r>
              <a:endParaRPr lang="it-IT" sz="1400" dirty="0"/>
            </a:p>
          </p:txBody>
        </p:sp>
        <p:sp>
          <p:nvSpPr>
            <p:cNvPr id="97" name="Rectangle 7"/>
            <p:cNvSpPr>
              <a:spLocks noChangeArrowheads="1"/>
            </p:cNvSpPr>
            <p:nvPr/>
          </p:nvSpPr>
          <p:spPr bwMode="auto">
            <a:xfrm>
              <a:off x="4317925" y="2138212"/>
              <a:ext cx="767839" cy="215444"/>
            </a:xfrm>
            <a:prstGeom prst="rect">
              <a:avLst/>
            </a:prstGeom>
            <a:noFill/>
            <a:ln w="9525">
              <a:noFill/>
              <a:miter lim="800000"/>
              <a:headEnd/>
              <a:tailEnd/>
            </a:ln>
          </p:spPr>
          <p:txBody>
            <a:bodyPr wrap="none" lIns="0" tIns="0" rIns="0" bIns="0">
              <a:spAutoFit/>
            </a:bodyPr>
            <a:lstStyle/>
            <a:p>
              <a:pPr algn="ctr">
                <a:buClrTx/>
                <a:buSzTx/>
                <a:buFontTx/>
                <a:buNone/>
              </a:pPr>
              <a:r>
                <a:rPr lang="it-IT" sz="1400" dirty="0" err="1" smtClean="0">
                  <a:solidFill>
                    <a:srgbClr val="00B0F0"/>
                  </a:solidFill>
                </a:rPr>
                <a:t>Electricity</a:t>
              </a:r>
              <a:endParaRPr lang="it-IT" sz="1400" dirty="0">
                <a:solidFill>
                  <a:srgbClr val="00B0F0"/>
                </a:solidFill>
              </a:endParaRPr>
            </a:p>
          </p:txBody>
        </p:sp>
        <p:pic>
          <p:nvPicPr>
            <p:cNvPr id="120" name="Immagine 119" descr="32138-6745060.jpg"/>
            <p:cNvPicPr>
              <a:picLocks noChangeAspect="1"/>
            </p:cNvPicPr>
            <p:nvPr/>
          </p:nvPicPr>
          <p:blipFill>
            <a:blip r:embed="rId3"/>
            <a:stretch>
              <a:fillRect/>
            </a:stretch>
          </p:blipFill>
          <p:spPr>
            <a:xfrm>
              <a:off x="6357802" y="968208"/>
              <a:ext cx="2119448" cy="603130"/>
            </a:xfrm>
            <a:prstGeom prst="rect">
              <a:avLst/>
            </a:prstGeom>
          </p:spPr>
        </p:pic>
        <p:pic>
          <p:nvPicPr>
            <p:cNvPr id="121" name="Immagine 120" descr="32138-6745059.jpg"/>
            <p:cNvPicPr>
              <a:picLocks noChangeAspect="1"/>
            </p:cNvPicPr>
            <p:nvPr/>
          </p:nvPicPr>
          <p:blipFill>
            <a:blip r:embed="rId4"/>
            <a:stretch>
              <a:fillRect/>
            </a:stretch>
          </p:blipFill>
          <p:spPr>
            <a:xfrm>
              <a:off x="4758" y="965894"/>
              <a:ext cx="2009600" cy="571870"/>
            </a:xfrm>
            <a:prstGeom prst="rect">
              <a:avLst/>
            </a:prstGeom>
          </p:spPr>
        </p:pic>
      </p:grpSp>
    </p:spTree>
    <p:extLst>
      <p:ext uri="{BB962C8B-B14F-4D97-AF65-F5344CB8AC3E}">
        <p14:creationId xmlns="" xmlns:p14="http://schemas.microsoft.com/office/powerpoint/2010/main" val="1540261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Plug-in </a:t>
            </a:r>
            <a:r>
              <a:rPr lang="it-IT" dirty="0" err="1" smtClean="0"/>
              <a:t>hybrid</a:t>
            </a:r>
            <a:r>
              <a:rPr lang="it-IT" dirty="0" smtClean="0"/>
              <a:t>, the best </a:t>
            </a:r>
            <a:r>
              <a:rPr lang="it-IT" dirty="0" err="1" smtClean="0"/>
              <a:t>of</a:t>
            </a:r>
            <a:r>
              <a:rPr lang="it-IT" dirty="0" smtClean="0"/>
              <a:t> </a:t>
            </a:r>
            <a:r>
              <a:rPr lang="it-IT" dirty="0" err="1" smtClean="0"/>
              <a:t>two</a:t>
            </a:r>
            <a:r>
              <a:rPr lang="it-IT" dirty="0" smtClean="0"/>
              <a:t> </a:t>
            </a:r>
            <a:r>
              <a:rPr lang="it-IT" dirty="0" err="1" smtClean="0"/>
              <a:t>motorization</a:t>
            </a:r>
            <a:endParaRPr lang="it-IT" dirty="0"/>
          </a:p>
        </p:txBody>
      </p:sp>
      <p:sp>
        <p:nvSpPr>
          <p:cNvPr id="6" name="Segnaposto numero diapositiva 5"/>
          <p:cNvSpPr>
            <a:spLocks noGrp="1"/>
          </p:cNvSpPr>
          <p:nvPr>
            <p:ph type="sldNum" sz="quarter" idx="4"/>
          </p:nvPr>
        </p:nvSpPr>
        <p:spPr/>
        <p:txBody>
          <a:bodyPr/>
          <a:lstStyle/>
          <a:p>
            <a:fld id="{02C7C199-0D0D-7840-A88D-785280B31CF7}" type="slidenum">
              <a:rPr lang="it-IT" smtClean="0"/>
              <a:pPr/>
              <a:t>7</a:t>
            </a:fld>
            <a:endParaRPr lang="it-IT"/>
          </a:p>
        </p:txBody>
      </p:sp>
      <p:pic>
        <p:nvPicPr>
          <p:cNvPr id="9" name="Immagine 8" descr="thJFIWOK9E.jpg"/>
          <p:cNvPicPr>
            <a:picLocks noChangeAspect="1"/>
          </p:cNvPicPr>
          <p:nvPr/>
        </p:nvPicPr>
        <p:blipFill>
          <a:blip r:embed="rId3"/>
          <a:stretch>
            <a:fillRect/>
          </a:stretch>
        </p:blipFill>
        <p:spPr>
          <a:xfrm>
            <a:off x="141317" y="1818592"/>
            <a:ext cx="2199548" cy="1363877"/>
          </a:xfrm>
          <a:prstGeom prst="rect">
            <a:avLst/>
          </a:prstGeom>
        </p:spPr>
      </p:pic>
      <p:pic>
        <p:nvPicPr>
          <p:cNvPr id="10" name="Immagine 9" descr="2017-toyota-prius-prime_100568200_l.jpg"/>
          <p:cNvPicPr>
            <a:picLocks noChangeAspect="1"/>
          </p:cNvPicPr>
          <p:nvPr/>
        </p:nvPicPr>
        <p:blipFill>
          <a:blip r:embed="rId4"/>
          <a:stretch>
            <a:fillRect/>
          </a:stretch>
        </p:blipFill>
        <p:spPr>
          <a:xfrm>
            <a:off x="1740659" y="3451328"/>
            <a:ext cx="2456437" cy="1206207"/>
          </a:xfrm>
          <a:prstGeom prst="rect">
            <a:avLst/>
          </a:prstGeom>
        </p:spPr>
      </p:pic>
      <p:pic>
        <p:nvPicPr>
          <p:cNvPr id="11" name="Immagine 10" descr="2017-chrysler-pacifica-hybrid_100589338_m.jpg"/>
          <p:cNvPicPr>
            <a:picLocks noChangeAspect="1"/>
          </p:cNvPicPr>
          <p:nvPr/>
        </p:nvPicPr>
        <p:blipFill>
          <a:blip r:embed="rId5"/>
          <a:stretch>
            <a:fillRect/>
          </a:stretch>
        </p:blipFill>
        <p:spPr>
          <a:xfrm>
            <a:off x="4983480" y="3487865"/>
            <a:ext cx="2807208" cy="1169670"/>
          </a:xfrm>
          <a:prstGeom prst="rect">
            <a:avLst/>
          </a:prstGeom>
        </p:spPr>
      </p:pic>
      <p:pic>
        <p:nvPicPr>
          <p:cNvPr id="12" name="Immagine 11" descr="2017-chevrolet-volt_100550913_m.jpg"/>
          <p:cNvPicPr>
            <a:picLocks noChangeAspect="1"/>
          </p:cNvPicPr>
          <p:nvPr/>
        </p:nvPicPr>
        <p:blipFill>
          <a:blip r:embed="rId6"/>
          <a:stretch>
            <a:fillRect/>
          </a:stretch>
        </p:blipFill>
        <p:spPr>
          <a:xfrm>
            <a:off x="6903720" y="2004151"/>
            <a:ext cx="2097976" cy="1282763"/>
          </a:xfrm>
          <a:prstGeom prst="rect">
            <a:avLst/>
          </a:prstGeom>
        </p:spPr>
      </p:pic>
      <p:pic>
        <p:nvPicPr>
          <p:cNvPr id="3" name="Picture 2"/>
          <p:cNvPicPr>
            <a:picLocks noChangeAspect="1" noChangeArrowheads="1"/>
          </p:cNvPicPr>
          <p:nvPr/>
        </p:nvPicPr>
        <p:blipFill>
          <a:blip r:embed="rId7"/>
          <a:srcRect/>
          <a:stretch>
            <a:fillRect/>
          </a:stretch>
        </p:blipFill>
        <p:spPr bwMode="auto">
          <a:xfrm>
            <a:off x="2522068" y="898432"/>
            <a:ext cx="4153052" cy="2503328"/>
          </a:xfrm>
          <a:prstGeom prst="rect">
            <a:avLst/>
          </a:prstGeom>
          <a:noFill/>
          <a:ln w="9525">
            <a:noFill/>
            <a:miter lim="800000"/>
            <a:headEnd/>
            <a:tailEnd/>
          </a:ln>
          <a:effectLst/>
        </p:spPr>
      </p:pic>
      <p:sp>
        <p:nvSpPr>
          <p:cNvPr id="13" name="Segnaposto piè di pagina 6"/>
          <p:cNvSpPr>
            <a:spLocks noGrp="1"/>
          </p:cNvSpPr>
          <p:nvPr>
            <p:ph type="ftr" sz="quarter" idx="3"/>
          </p:nvPr>
        </p:nvSpPr>
        <p:spPr>
          <a:xfrm>
            <a:off x="1477382" y="4767263"/>
            <a:ext cx="6600700" cy="274637"/>
          </a:xfrm>
        </p:spPr>
        <p:txBody>
          <a:bodyPr/>
          <a:lstStyle/>
          <a:p>
            <a:r>
              <a:rPr lang="en-US" dirty="0" smtClean="0"/>
              <a:t>Road transport electrification, a new highway to energy saving- B</a:t>
            </a:r>
            <a:r>
              <a:rPr lang="it-IT" dirty="0" err="1" smtClean="0"/>
              <a:t>ruxelles</a:t>
            </a:r>
            <a:r>
              <a:rPr lang="it-IT" dirty="0" smtClean="0"/>
              <a:t> – 7/09/2017</a:t>
            </a:r>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4"/>
          </p:nvPr>
        </p:nvSpPr>
        <p:spPr/>
        <p:txBody>
          <a:bodyPr/>
          <a:lstStyle/>
          <a:p>
            <a:fld id="{02C7C199-0D0D-7840-A88D-785280B31CF7}" type="slidenum">
              <a:rPr lang="it-IT" smtClean="0"/>
              <a:pPr/>
              <a:t>8</a:t>
            </a:fld>
            <a:endParaRPr lang="it-IT" dirty="0"/>
          </a:p>
        </p:txBody>
      </p:sp>
      <p:graphicFrame>
        <p:nvGraphicFramePr>
          <p:cNvPr id="8" name="Tabella 7"/>
          <p:cNvGraphicFramePr>
            <a:graphicFrameLocks noGrp="1"/>
          </p:cNvGraphicFramePr>
          <p:nvPr/>
        </p:nvGraphicFramePr>
        <p:xfrm>
          <a:off x="676656" y="909116"/>
          <a:ext cx="8202167" cy="3678424"/>
        </p:xfrm>
        <a:graphic>
          <a:graphicData uri="http://schemas.openxmlformats.org/drawingml/2006/table">
            <a:tbl>
              <a:tblPr/>
              <a:tblGrid>
                <a:gridCol w="4352544"/>
                <a:gridCol w="859536"/>
                <a:gridCol w="941832"/>
                <a:gridCol w="1214701"/>
                <a:gridCol w="833554"/>
              </a:tblGrid>
              <a:tr h="693267">
                <a:tc>
                  <a:txBody>
                    <a:bodyPr/>
                    <a:lstStyle/>
                    <a:p>
                      <a:pPr algn="just">
                        <a:spcAft>
                          <a:spcPts val="0"/>
                        </a:spcAft>
                      </a:pPr>
                      <a:r>
                        <a:rPr lang="en-AU" sz="1600" b="1" dirty="0" smtClean="0">
                          <a:latin typeface="+mn-lt"/>
                          <a:ea typeface="Times New Roman"/>
                          <a:cs typeface="Arial"/>
                        </a:rPr>
                        <a:t>FUEL CONSUMPTION</a:t>
                      </a:r>
                      <a:r>
                        <a:rPr lang="en-AU" sz="1600" b="1" baseline="0" dirty="0" smtClean="0">
                          <a:latin typeface="+mn-lt"/>
                          <a:ea typeface="Times New Roman"/>
                          <a:cs typeface="Arial"/>
                        </a:rPr>
                        <a:t> </a:t>
                      </a:r>
                      <a:r>
                        <a:rPr lang="en-AU" sz="1600" b="1" dirty="0" smtClean="0">
                          <a:latin typeface="+mn-lt"/>
                          <a:ea typeface="Times New Roman"/>
                          <a:cs typeface="Arial"/>
                        </a:rPr>
                        <a:t> (FC) in </a:t>
                      </a:r>
                      <a:r>
                        <a:rPr lang="en-AU" sz="1600" b="1" dirty="0">
                          <a:latin typeface="+mn-lt"/>
                          <a:ea typeface="Times New Roman"/>
                          <a:cs typeface="Arial"/>
                        </a:rPr>
                        <a:t>L/100 km</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spcAft>
                          <a:spcPts val="0"/>
                        </a:spcAft>
                      </a:pPr>
                      <a:r>
                        <a:rPr lang="en-AU" sz="1600" b="1" dirty="0" smtClean="0">
                          <a:latin typeface="+mn-lt"/>
                          <a:ea typeface="Times New Roman"/>
                          <a:cs typeface="Arial"/>
                        </a:rPr>
                        <a:t>Petrol (Golf 1.5)</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spcAft>
                          <a:spcPts val="0"/>
                        </a:spcAft>
                      </a:pPr>
                      <a:r>
                        <a:rPr lang="en-AU" sz="1600" b="1" dirty="0" smtClean="0">
                          <a:latin typeface="+mn-lt"/>
                          <a:ea typeface="Times New Roman"/>
                          <a:cs typeface="Arial"/>
                        </a:rPr>
                        <a:t>HEV (</a:t>
                      </a:r>
                      <a:r>
                        <a:rPr lang="en-AU" sz="1600" b="1" dirty="0" err="1" smtClean="0">
                          <a:latin typeface="+mn-lt"/>
                          <a:ea typeface="Times New Roman"/>
                          <a:cs typeface="Arial"/>
                        </a:rPr>
                        <a:t>Jetta</a:t>
                      </a:r>
                      <a:r>
                        <a:rPr lang="en-AU" sz="1600" b="1" dirty="0" smtClean="0">
                          <a:latin typeface="+mn-lt"/>
                          <a:ea typeface="Times New Roman"/>
                          <a:cs typeface="Arial"/>
                        </a:rPr>
                        <a:t> Hybrid)</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spcAft>
                          <a:spcPts val="0"/>
                        </a:spcAft>
                      </a:pPr>
                      <a:r>
                        <a:rPr lang="en-AU" sz="1600" b="1" dirty="0" smtClean="0">
                          <a:latin typeface="+mn-lt"/>
                          <a:ea typeface="Times New Roman"/>
                          <a:cs typeface="Arial"/>
                        </a:rPr>
                        <a:t>PHEV (Golf GTE)</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spcAft>
                          <a:spcPts val="0"/>
                        </a:spcAft>
                      </a:pPr>
                      <a:r>
                        <a:rPr lang="en-AU" sz="1600" b="1" dirty="0" smtClean="0">
                          <a:latin typeface="+mn-lt"/>
                          <a:ea typeface="Times New Roman"/>
                          <a:cs typeface="Arial"/>
                        </a:rPr>
                        <a:t>BEV (e-Golf)</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29642">
                <a:tc>
                  <a:txBody>
                    <a:bodyPr/>
                    <a:lstStyle/>
                    <a:p>
                      <a:pPr algn="just">
                        <a:spcAft>
                          <a:spcPts val="0"/>
                        </a:spcAft>
                      </a:pPr>
                      <a:r>
                        <a:rPr lang="en-AU" sz="1600" b="1" dirty="0">
                          <a:latin typeface="+mn-lt"/>
                          <a:ea typeface="Times New Roman"/>
                          <a:cs typeface="Arial"/>
                        </a:rPr>
                        <a:t>Urban</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a:latin typeface="+mn-lt"/>
                          <a:ea typeface="Times New Roman"/>
                          <a:cs typeface="Arial"/>
                        </a:rPr>
                        <a:t>6,20</a:t>
                      </a:r>
                      <a:endParaRPr lang="it-IT" sz="24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a:latin typeface="+mn-lt"/>
                          <a:ea typeface="Times New Roman"/>
                          <a:cs typeface="Arial"/>
                        </a:rPr>
                        <a:t>4,4</a:t>
                      </a:r>
                      <a:endParaRPr lang="it-IT" sz="24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dirty="0">
                          <a:latin typeface="+mn-lt"/>
                          <a:ea typeface="Times New Roman"/>
                          <a:cs typeface="Arial"/>
                        </a:rPr>
                        <a:t> </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dirty="0">
                          <a:latin typeface="+mn-lt"/>
                          <a:ea typeface="Times New Roman"/>
                          <a:cs typeface="Arial"/>
                        </a:rPr>
                        <a:t> </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124">
                <a:tc>
                  <a:txBody>
                    <a:bodyPr/>
                    <a:lstStyle/>
                    <a:p>
                      <a:pPr algn="just">
                        <a:spcAft>
                          <a:spcPts val="0"/>
                        </a:spcAft>
                      </a:pPr>
                      <a:r>
                        <a:rPr lang="en-AU" sz="1600" b="1" dirty="0" err="1">
                          <a:latin typeface="+mn-lt"/>
                          <a:ea typeface="Times New Roman"/>
                          <a:cs typeface="Arial"/>
                        </a:rPr>
                        <a:t>Extraurban</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a:latin typeface="+mn-lt"/>
                          <a:ea typeface="Times New Roman"/>
                          <a:cs typeface="Arial"/>
                        </a:rPr>
                        <a:t>4,40</a:t>
                      </a:r>
                      <a:endParaRPr lang="it-IT" sz="24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a:latin typeface="+mn-lt"/>
                          <a:ea typeface="Times New Roman"/>
                          <a:cs typeface="Arial"/>
                        </a:rPr>
                        <a:t>3,90</a:t>
                      </a:r>
                      <a:endParaRPr lang="it-IT" sz="24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dirty="0">
                          <a:latin typeface="+mn-lt"/>
                          <a:ea typeface="Times New Roman"/>
                          <a:cs typeface="Arial"/>
                        </a:rPr>
                        <a:t> </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dirty="0">
                          <a:latin typeface="+mn-lt"/>
                          <a:ea typeface="Times New Roman"/>
                          <a:cs typeface="Arial"/>
                        </a:rPr>
                        <a:t> </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124">
                <a:tc>
                  <a:txBody>
                    <a:bodyPr/>
                    <a:lstStyle/>
                    <a:p>
                      <a:pPr algn="just">
                        <a:spcAft>
                          <a:spcPts val="0"/>
                        </a:spcAft>
                      </a:pPr>
                      <a:r>
                        <a:rPr lang="en-AU" sz="1600" b="1" dirty="0" smtClean="0">
                          <a:latin typeface="+mn-lt"/>
                          <a:ea typeface="Times New Roman"/>
                          <a:cs typeface="Arial"/>
                        </a:rPr>
                        <a:t>Mixed (NEDC, 37</a:t>
                      </a:r>
                      <a:r>
                        <a:rPr lang="en-AU" sz="1600" b="1" baseline="0" dirty="0" smtClean="0">
                          <a:latin typeface="+mn-lt"/>
                          <a:ea typeface="Times New Roman"/>
                          <a:cs typeface="Arial"/>
                        </a:rPr>
                        <a:t>% urban/63% </a:t>
                      </a:r>
                      <a:r>
                        <a:rPr lang="en-AU" sz="1600" b="1" baseline="0" dirty="0" err="1" smtClean="0">
                          <a:latin typeface="+mn-lt"/>
                          <a:ea typeface="Times New Roman"/>
                          <a:cs typeface="Arial"/>
                        </a:rPr>
                        <a:t>extraurban</a:t>
                      </a:r>
                      <a:r>
                        <a:rPr lang="en-AU" sz="1600" b="1" baseline="0" dirty="0" smtClean="0">
                          <a:latin typeface="+mn-lt"/>
                          <a:ea typeface="Times New Roman"/>
                          <a:cs typeface="Arial"/>
                        </a:rPr>
                        <a:t>)</a:t>
                      </a:r>
                      <a:r>
                        <a:rPr lang="en-AU" sz="1600" b="1" dirty="0" smtClean="0">
                          <a:latin typeface="+mn-lt"/>
                          <a:ea typeface="Times New Roman"/>
                          <a:cs typeface="Arial"/>
                        </a:rPr>
                        <a:t>)</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a:latin typeface="+mn-lt"/>
                          <a:ea typeface="Times New Roman"/>
                          <a:cs typeface="Arial"/>
                        </a:rPr>
                        <a:t>5,10</a:t>
                      </a:r>
                      <a:endParaRPr lang="it-IT" sz="24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a:latin typeface="+mn-lt"/>
                          <a:ea typeface="Times New Roman"/>
                          <a:cs typeface="Arial"/>
                        </a:rPr>
                        <a:t>4,1</a:t>
                      </a:r>
                      <a:endParaRPr lang="it-IT" sz="24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a:latin typeface="+mn-lt"/>
                          <a:ea typeface="Times New Roman"/>
                          <a:cs typeface="Arial"/>
                        </a:rPr>
                        <a:t>1,70</a:t>
                      </a:r>
                      <a:endParaRPr lang="it-IT" sz="24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dirty="0">
                          <a:latin typeface="+mn-lt"/>
                          <a:ea typeface="Times New Roman"/>
                          <a:cs typeface="Arial"/>
                        </a:rPr>
                        <a:t> </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642">
                <a:tc gridSpan="5">
                  <a:txBody>
                    <a:bodyPr/>
                    <a:lstStyle/>
                    <a:p>
                      <a:pPr algn="just">
                        <a:spcAft>
                          <a:spcPts val="0"/>
                        </a:spcAft>
                      </a:pPr>
                      <a:r>
                        <a:rPr lang="en-AU" sz="1600" b="1" dirty="0" smtClean="0">
                          <a:latin typeface="+mn-lt"/>
                          <a:ea typeface="Times New Roman"/>
                          <a:cs typeface="Arial"/>
                        </a:rPr>
                        <a:t>ELECTRIC </a:t>
                      </a:r>
                      <a:r>
                        <a:rPr lang="en-AU" sz="1600" b="1" dirty="0">
                          <a:latin typeface="+mn-lt"/>
                          <a:ea typeface="Times New Roman"/>
                          <a:cs typeface="Arial"/>
                        </a:rPr>
                        <a:t>ENERGY </a:t>
                      </a:r>
                      <a:r>
                        <a:rPr lang="en-AU" sz="1600" b="1" dirty="0" smtClean="0">
                          <a:latin typeface="+mn-lt"/>
                          <a:ea typeface="Times New Roman"/>
                          <a:cs typeface="Arial"/>
                        </a:rPr>
                        <a:t>CONSUMPTION (EEC) in </a:t>
                      </a:r>
                      <a:r>
                        <a:rPr lang="en-AU" sz="1600" b="1" dirty="0" err="1" smtClean="0">
                          <a:latin typeface="+mn-lt"/>
                          <a:ea typeface="Times New Roman"/>
                          <a:cs typeface="Arial"/>
                        </a:rPr>
                        <a:t>Wh</a:t>
                      </a:r>
                      <a:r>
                        <a:rPr lang="en-AU" sz="1600" b="1" dirty="0" smtClean="0">
                          <a:latin typeface="+mn-lt"/>
                          <a:ea typeface="Times New Roman"/>
                          <a:cs typeface="Arial"/>
                        </a:rPr>
                        <a:t>/km</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329642">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tx1"/>
                          </a:solidFill>
                          <a:latin typeface="+mn-lt"/>
                          <a:ea typeface="Times New Roman"/>
                          <a:cs typeface="Arial"/>
                        </a:rPr>
                        <a:t>Mixed (NEDC)</a:t>
                      </a:r>
                      <a:endParaRPr lang="it-IT" sz="1600" b="1" kern="1200" dirty="0" smtClean="0">
                        <a:solidFill>
                          <a:schemeClr val="tx1"/>
                        </a:solidFill>
                        <a:latin typeface="+mn-lt"/>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dirty="0">
                          <a:latin typeface="+mn-lt"/>
                          <a:ea typeface="Times New Roman"/>
                          <a:cs typeface="Arial"/>
                        </a:rPr>
                        <a:t> </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dirty="0">
                          <a:latin typeface="+mn-lt"/>
                          <a:ea typeface="Times New Roman"/>
                          <a:cs typeface="Arial"/>
                        </a:rPr>
                        <a:t> </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dirty="0">
                          <a:latin typeface="+mn-lt"/>
                          <a:ea typeface="Times New Roman"/>
                          <a:cs typeface="Arial"/>
                        </a:rPr>
                        <a:t>124</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dirty="0">
                          <a:latin typeface="+mn-lt"/>
                          <a:ea typeface="Times New Roman"/>
                          <a:cs typeface="Arial"/>
                        </a:rPr>
                        <a:t>139</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124">
                <a:tc gridSpan="5">
                  <a:txBody>
                    <a:bodyPr/>
                    <a:lstStyle/>
                    <a:p>
                      <a:pPr algn="just">
                        <a:spcAft>
                          <a:spcPts val="0"/>
                        </a:spcAft>
                      </a:pPr>
                      <a:r>
                        <a:rPr lang="en-AU" sz="1600" b="1" dirty="0" smtClean="0">
                          <a:latin typeface="+mn-lt"/>
                          <a:ea typeface="Times New Roman"/>
                          <a:cs typeface="Arial"/>
                        </a:rPr>
                        <a:t>ENERGY </a:t>
                      </a:r>
                      <a:r>
                        <a:rPr lang="en-AU" sz="1600" b="1" dirty="0">
                          <a:latin typeface="+mn-lt"/>
                          <a:ea typeface="Times New Roman"/>
                          <a:cs typeface="Arial"/>
                        </a:rPr>
                        <a:t>CONSUMPTION </a:t>
                      </a:r>
                      <a:r>
                        <a:rPr lang="en-AU" sz="1600" b="1" dirty="0" smtClean="0">
                          <a:latin typeface="+mn-lt"/>
                          <a:ea typeface="Times New Roman"/>
                          <a:cs typeface="Arial"/>
                        </a:rPr>
                        <a:t>(EC) in </a:t>
                      </a:r>
                      <a:r>
                        <a:rPr lang="en-AU" sz="1600" b="1" dirty="0" err="1" smtClean="0">
                          <a:latin typeface="+mn-lt"/>
                          <a:ea typeface="Times New Roman"/>
                          <a:cs typeface="Arial"/>
                        </a:rPr>
                        <a:t>Wh</a:t>
                      </a:r>
                      <a:r>
                        <a:rPr lang="en-AU" sz="1600" b="1" dirty="0" smtClean="0">
                          <a:latin typeface="+mn-lt"/>
                          <a:ea typeface="Times New Roman"/>
                          <a:cs typeface="Arial"/>
                        </a:rPr>
                        <a:t>/km</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346124">
                <a:tc>
                  <a:txBody>
                    <a:bodyPr/>
                    <a:lstStyle/>
                    <a:p>
                      <a:pPr algn="just">
                        <a:spcAft>
                          <a:spcPts val="0"/>
                        </a:spcAft>
                      </a:pPr>
                      <a:r>
                        <a:rPr lang="en-AU" sz="1600" b="1" dirty="0" smtClean="0">
                          <a:latin typeface="+mn-lt"/>
                          <a:ea typeface="Times New Roman"/>
                          <a:cs typeface="Arial"/>
                        </a:rPr>
                        <a:t>EEC</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dirty="0">
                          <a:latin typeface="+mn-lt"/>
                          <a:ea typeface="Times New Roman"/>
                          <a:cs typeface="Arial"/>
                        </a:rPr>
                        <a:t> </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dirty="0">
                          <a:latin typeface="+mn-lt"/>
                          <a:ea typeface="Times New Roman"/>
                          <a:cs typeface="Arial"/>
                        </a:rPr>
                        <a:t> </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dirty="0">
                          <a:latin typeface="+mn-lt"/>
                          <a:ea typeface="Times New Roman"/>
                          <a:cs typeface="Arial"/>
                        </a:rPr>
                        <a:t>124</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a:latin typeface="+mn-lt"/>
                          <a:ea typeface="Times New Roman"/>
                          <a:cs typeface="Arial"/>
                        </a:rPr>
                        <a:t>139</a:t>
                      </a:r>
                      <a:endParaRPr lang="it-IT" sz="24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642">
                <a:tc>
                  <a:txBody>
                    <a:bodyPr/>
                    <a:lstStyle/>
                    <a:p>
                      <a:pPr algn="just">
                        <a:spcAft>
                          <a:spcPts val="0"/>
                        </a:spcAft>
                      </a:pPr>
                      <a:r>
                        <a:rPr lang="en-AU" sz="1600" b="1" dirty="0" smtClean="0">
                          <a:latin typeface="+mn-lt"/>
                          <a:ea typeface="Times New Roman"/>
                          <a:cs typeface="Arial"/>
                        </a:rPr>
                        <a:t>FC </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a:latin typeface="+mn-lt"/>
                          <a:ea typeface="Times New Roman"/>
                          <a:cs typeface="Arial"/>
                        </a:rPr>
                        <a:t>467</a:t>
                      </a:r>
                      <a:endParaRPr lang="it-IT" sz="24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dirty="0">
                          <a:latin typeface="+mn-lt"/>
                          <a:ea typeface="Times New Roman"/>
                          <a:cs typeface="Arial"/>
                        </a:rPr>
                        <a:t>375</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dirty="0">
                          <a:latin typeface="+mn-lt"/>
                          <a:ea typeface="Times New Roman"/>
                          <a:cs typeface="Arial"/>
                        </a:rPr>
                        <a:t>156</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a:latin typeface="+mn-lt"/>
                          <a:ea typeface="Times New Roman"/>
                          <a:cs typeface="Arial"/>
                        </a:rPr>
                        <a:t> </a:t>
                      </a:r>
                      <a:endParaRPr lang="it-IT" sz="24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089">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tx1"/>
                          </a:solidFill>
                          <a:latin typeface="+mn-lt"/>
                          <a:ea typeface="Times New Roman"/>
                          <a:cs typeface="Arial"/>
                        </a:rPr>
                        <a:t>Mixed (NEDC)</a:t>
                      </a:r>
                      <a:endParaRPr lang="it-IT" sz="1600" b="1" kern="1200" dirty="0" smtClean="0">
                        <a:solidFill>
                          <a:schemeClr val="tx1"/>
                        </a:solidFill>
                        <a:latin typeface="+mn-lt"/>
                        <a:ea typeface="Times New Roman"/>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a:latin typeface="+mn-lt"/>
                          <a:ea typeface="Times New Roman"/>
                          <a:cs typeface="Arial"/>
                        </a:rPr>
                        <a:t>467</a:t>
                      </a:r>
                      <a:endParaRPr lang="it-IT" sz="24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dirty="0">
                          <a:latin typeface="+mn-lt"/>
                          <a:ea typeface="Times New Roman"/>
                          <a:cs typeface="Arial"/>
                        </a:rPr>
                        <a:t>375</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dirty="0">
                          <a:latin typeface="+mn-lt"/>
                          <a:ea typeface="Times New Roman"/>
                          <a:cs typeface="Arial"/>
                        </a:rPr>
                        <a:t>280</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b="1" dirty="0">
                          <a:latin typeface="+mn-lt"/>
                          <a:ea typeface="Times New Roman"/>
                          <a:cs typeface="Arial"/>
                        </a:rPr>
                        <a:t>139</a:t>
                      </a:r>
                      <a:endParaRPr lang="it-IT" sz="24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itolo 1"/>
          <p:cNvSpPr>
            <a:spLocks noGrp="1"/>
          </p:cNvSpPr>
          <p:nvPr>
            <p:ph type="title"/>
          </p:nvPr>
        </p:nvSpPr>
        <p:spPr>
          <a:xfrm>
            <a:off x="0" y="-22216"/>
            <a:ext cx="9144000" cy="800219"/>
          </a:xfrm>
        </p:spPr>
        <p:txBody>
          <a:bodyPr/>
          <a:lstStyle/>
          <a:p>
            <a:pPr algn="ctr"/>
            <a:r>
              <a:rPr lang="en-US" dirty="0" smtClean="0"/>
              <a:t>Well-to-Tank energy consumptions </a:t>
            </a:r>
            <a:r>
              <a:rPr lang="en-GB" dirty="0" smtClean="0"/>
              <a:t>for different fuelled class B VOLKSWAGEN cars (Golf &amp; </a:t>
            </a:r>
            <a:r>
              <a:rPr lang="en-GB" dirty="0" err="1" smtClean="0"/>
              <a:t>Jetta</a:t>
            </a:r>
            <a:r>
              <a:rPr lang="en-GB" dirty="0" smtClean="0"/>
              <a:t>)</a:t>
            </a:r>
            <a:endParaRPr lang="it-IT" dirty="0"/>
          </a:p>
        </p:txBody>
      </p:sp>
      <p:sp>
        <p:nvSpPr>
          <p:cNvPr id="10" name="Segnaposto piè di pagina 6"/>
          <p:cNvSpPr>
            <a:spLocks noGrp="1"/>
          </p:cNvSpPr>
          <p:nvPr>
            <p:ph type="ftr" sz="quarter" idx="3"/>
          </p:nvPr>
        </p:nvSpPr>
        <p:spPr>
          <a:xfrm>
            <a:off x="1477382" y="4767263"/>
            <a:ext cx="6600700" cy="274637"/>
          </a:xfrm>
        </p:spPr>
        <p:txBody>
          <a:bodyPr/>
          <a:lstStyle/>
          <a:p>
            <a:r>
              <a:rPr lang="en-US" dirty="0" smtClean="0"/>
              <a:t>Road transport electrification, a new highway to energy saving- B</a:t>
            </a:r>
            <a:r>
              <a:rPr lang="it-IT" dirty="0" err="1" smtClean="0"/>
              <a:t>ruxelles</a:t>
            </a:r>
            <a:r>
              <a:rPr lang="it-IT" dirty="0" smtClean="0"/>
              <a:t> – 7/09/2017</a:t>
            </a:r>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Homologation</a:t>
            </a:r>
            <a:r>
              <a:rPr lang="it-IT" dirty="0" smtClean="0"/>
              <a:t> </a:t>
            </a:r>
            <a:r>
              <a:rPr lang="it-IT" dirty="0" err="1" smtClean="0"/>
              <a:t>cycle</a:t>
            </a:r>
            <a:endParaRPr lang="it-IT" dirty="0"/>
          </a:p>
        </p:txBody>
      </p:sp>
      <p:sp>
        <p:nvSpPr>
          <p:cNvPr id="6" name="Segnaposto numero diapositiva 5"/>
          <p:cNvSpPr>
            <a:spLocks noGrp="1"/>
          </p:cNvSpPr>
          <p:nvPr>
            <p:ph type="sldNum" sz="quarter" idx="4"/>
          </p:nvPr>
        </p:nvSpPr>
        <p:spPr/>
        <p:txBody>
          <a:bodyPr/>
          <a:lstStyle/>
          <a:p>
            <a:fld id="{02C7C199-0D0D-7840-A88D-785280B31CF7}" type="slidenum">
              <a:rPr lang="it-IT" smtClean="0"/>
              <a:pPr/>
              <a:t>9</a:t>
            </a:fld>
            <a:endParaRPr lang="it-IT"/>
          </a:p>
        </p:txBody>
      </p:sp>
      <p:grpSp>
        <p:nvGrpSpPr>
          <p:cNvPr id="14" name="Gruppo 13"/>
          <p:cNvGrpSpPr/>
          <p:nvPr/>
        </p:nvGrpSpPr>
        <p:grpSpPr>
          <a:xfrm>
            <a:off x="1222375" y="871220"/>
            <a:ext cx="6697663" cy="3826326"/>
            <a:chOff x="1222375" y="871220"/>
            <a:chExt cx="6697663" cy="3826326"/>
          </a:xfrm>
        </p:grpSpPr>
        <p:pic>
          <p:nvPicPr>
            <p:cNvPr id="1026" name="Picture 2"/>
            <p:cNvPicPr>
              <a:picLocks noChangeAspect="1" noChangeArrowheads="1"/>
            </p:cNvPicPr>
            <p:nvPr/>
          </p:nvPicPr>
          <p:blipFill>
            <a:blip r:embed="rId3"/>
            <a:srcRect/>
            <a:stretch>
              <a:fillRect/>
            </a:stretch>
          </p:blipFill>
          <p:spPr bwMode="auto">
            <a:xfrm>
              <a:off x="1222375" y="871220"/>
              <a:ext cx="6697663" cy="3293110"/>
            </a:xfrm>
            <a:prstGeom prst="rect">
              <a:avLst/>
            </a:prstGeom>
            <a:noFill/>
            <a:ln w="9525">
              <a:noFill/>
              <a:miter lim="800000"/>
              <a:headEnd/>
              <a:tailEnd/>
            </a:ln>
            <a:effectLst/>
          </p:spPr>
        </p:pic>
        <p:sp>
          <p:nvSpPr>
            <p:cNvPr id="9" name="Parentesi graffa aperta 8"/>
            <p:cNvSpPr/>
            <p:nvPr/>
          </p:nvSpPr>
          <p:spPr>
            <a:xfrm rot="16200000">
              <a:off x="2462404" y="3156584"/>
              <a:ext cx="703324" cy="179679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0" name="Parentesi graffa aperta 9"/>
            <p:cNvSpPr/>
            <p:nvPr/>
          </p:nvSpPr>
          <p:spPr>
            <a:xfrm rot="16200000">
              <a:off x="4956430" y="2459357"/>
              <a:ext cx="703324" cy="319125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2" name="CasellaDiTesto 11"/>
            <p:cNvSpPr txBox="1"/>
            <p:nvPr/>
          </p:nvSpPr>
          <p:spPr>
            <a:xfrm>
              <a:off x="2478024" y="4406647"/>
              <a:ext cx="704088" cy="276999"/>
            </a:xfrm>
            <a:prstGeom prst="rect">
              <a:avLst/>
            </a:prstGeom>
          </p:spPr>
          <p:txBody>
            <a:bodyPr vert="horz" wrap="square" lIns="91440" tIns="0" rIns="91440" bIns="0" rtlCol="0">
              <a:spAutoFit/>
            </a:bodyPr>
            <a:lstStyle/>
            <a:p>
              <a:r>
                <a:rPr lang="it-IT" dirty="0" smtClean="0"/>
                <a:t>37%</a:t>
              </a:r>
            </a:p>
          </p:txBody>
        </p:sp>
        <p:sp>
          <p:nvSpPr>
            <p:cNvPr id="13" name="CasellaDiTesto 12"/>
            <p:cNvSpPr txBox="1"/>
            <p:nvPr/>
          </p:nvSpPr>
          <p:spPr>
            <a:xfrm>
              <a:off x="5209032" y="4420547"/>
              <a:ext cx="704088" cy="276999"/>
            </a:xfrm>
            <a:prstGeom prst="rect">
              <a:avLst/>
            </a:prstGeom>
          </p:spPr>
          <p:txBody>
            <a:bodyPr vert="horz" wrap="square" lIns="91440" tIns="0" rIns="91440" bIns="0" rtlCol="0">
              <a:spAutoFit/>
            </a:bodyPr>
            <a:lstStyle/>
            <a:p>
              <a:r>
                <a:rPr lang="it-IT" dirty="0" smtClean="0"/>
                <a:t>63%</a:t>
              </a:r>
            </a:p>
          </p:txBody>
        </p:sp>
      </p:grpSp>
      <p:sp>
        <p:nvSpPr>
          <p:cNvPr id="11" name="Segnaposto piè di pagina 6"/>
          <p:cNvSpPr>
            <a:spLocks noGrp="1"/>
          </p:cNvSpPr>
          <p:nvPr>
            <p:ph type="ftr" sz="quarter" idx="3"/>
          </p:nvPr>
        </p:nvSpPr>
        <p:spPr>
          <a:xfrm>
            <a:off x="1477382" y="4767263"/>
            <a:ext cx="6600700" cy="274637"/>
          </a:xfrm>
        </p:spPr>
        <p:txBody>
          <a:bodyPr/>
          <a:lstStyle/>
          <a:p>
            <a:r>
              <a:rPr lang="en-US" dirty="0" smtClean="0"/>
              <a:t>Road transport electrification, a new highway to energy saving- B</a:t>
            </a:r>
            <a:r>
              <a:rPr lang="it-IT" dirty="0" err="1" smtClean="0"/>
              <a:t>ruxelles</a:t>
            </a:r>
            <a:r>
              <a:rPr lang="it-IT" dirty="0" smtClean="0"/>
              <a:t> – 7/09/2017</a:t>
            </a:r>
            <a:endParaRPr lang="it-IT" dirty="0"/>
          </a:p>
        </p:txBody>
      </p:sp>
    </p:spTree>
  </p:cSld>
  <p:clrMapOvr>
    <a:masterClrMapping/>
  </p:clrMapOvr>
</p:sld>
</file>

<file path=ppt/theme/theme1.xml><?xml version="1.0" encoding="utf-8"?>
<a:theme xmlns:a="http://schemas.openxmlformats.org/drawingml/2006/main" name="ModelloTemplateENEAi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91440" tIns="0" rIns="91440" bIns="0" rtlCol="0">
        <a:spAutoFit/>
      </a:bodyPr>
      <a:lstStyle>
        <a:defPPr>
          <a:defRPr dirty="0" smtClean="0"/>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ModelloTemplateENEAita.potx</Template>
  <TotalTime>2231</TotalTime>
  <Words>2637</Words>
  <Application>Microsoft Office PowerPoint</Application>
  <PresentationFormat>Presentazione su schermo (16:9)</PresentationFormat>
  <Paragraphs>311</Paragraphs>
  <Slides>18</Slides>
  <Notes>16</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ModelloTemplateENEAita</vt:lpstr>
      <vt:lpstr>Road transport electrification, a new highway to energy saving</vt:lpstr>
      <vt:lpstr>Presentation lay-out</vt:lpstr>
      <vt:lpstr>The transportation share of the italian energy balance</vt:lpstr>
      <vt:lpstr>Average traction energy consumption: Tank-to-Wheel</vt:lpstr>
      <vt:lpstr>Average E.E. generation efficiency: Well-to-Tank</vt:lpstr>
      <vt:lpstr>Average total energy consumption: Well-to-Wheel</vt:lpstr>
      <vt:lpstr>Plug-in hybrid, the best of two motorization</vt:lpstr>
      <vt:lpstr>Well-to-Tank energy consumptions for different fuelled class B VOLKSWAGEN cars (Golf &amp; Jetta)</vt:lpstr>
      <vt:lpstr>Homologation cycle</vt:lpstr>
      <vt:lpstr>Real use of a plug-in hybrid: monitoring</vt:lpstr>
      <vt:lpstr>Real use of a plug-in hybrid: “big data” analisys results</vt:lpstr>
      <vt:lpstr>Well-to-Tank energy consumptions for different fuelled class B VOLKSWAGEN cars (Golf &amp; Jetta)</vt:lpstr>
      <vt:lpstr>Well-to-wheel specific energy consumption for different fuelled cars (1)</vt:lpstr>
      <vt:lpstr>TTW and WTT specific energy consumption for different fuelled cars (2)</vt:lpstr>
      <vt:lpstr>WTW consumption of a Phev10: % reduction with respect to a  petrol fuelled car of the same type</vt:lpstr>
      <vt:lpstr>Conclusions (1)</vt:lpstr>
      <vt:lpstr>Conclusions (2)</vt:lpstr>
      <vt:lpstr>Diapositiva 18</vt:lpstr>
    </vt:vector>
  </TitlesOfParts>
  <Company>ENEA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Serena Lucibello</dc:creator>
  <cp:lastModifiedBy>Giovanni</cp:lastModifiedBy>
  <cp:revision>300</cp:revision>
  <cp:lastPrinted>2017-01-17T13:52:56Z</cp:lastPrinted>
  <dcterms:created xsi:type="dcterms:W3CDTF">2017-01-03T12:35:40Z</dcterms:created>
  <dcterms:modified xsi:type="dcterms:W3CDTF">2017-09-05T07:40:37Z</dcterms:modified>
</cp:coreProperties>
</file>