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6" r:id="rId4"/>
    <p:sldId id="278" r:id="rId5"/>
    <p:sldId id="277" r:id="rId6"/>
    <p:sldId id="279" r:id="rId7"/>
    <p:sldId id="287" r:id="rId8"/>
    <p:sldId id="280" r:id="rId9"/>
    <p:sldId id="275" r:id="rId10"/>
    <p:sldId id="281" r:id="rId11"/>
    <p:sldId id="283" r:id="rId12"/>
    <p:sldId id="284" r:id="rId13"/>
    <p:sldId id="285" r:id="rId14"/>
    <p:sldId id="289" r:id="rId15"/>
    <p:sldId id="293" r:id="rId16"/>
    <p:sldId id="288" r:id="rId17"/>
    <p:sldId id="294" r:id="rId18"/>
    <p:sldId id="295" r:id="rId19"/>
    <p:sldId id="291" r:id="rId20"/>
    <p:sldId id="292" r:id="rId21"/>
    <p:sldId id="290" r:id="rId22"/>
    <p:sldId id="286" r:id="rId23"/>
  </p:sldIdLst>
  <p:sldSz cx="9144000" cy="6858000" type="screen4x3"/>
  <p:notesSz cx="6797675" cy="9982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500844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30B3A35A-A34E-49AF-BC72-D986A3CE2EF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3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81358"/>
            <a:ext cx="2945659" cy="500843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7FB68DE5-791A-42D5-BBBC-B2733944322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9D926D4B-DB67-440A-BB48-CF5D607710E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733" tIns="45866" rIns="91733" bIns="4586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81357"/>
            <a:ext cx="2945659" cy="499110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77D4AF21-84DF-4561-8B9E-03ADF4E5385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AF21-84DF-4561-8B9E-03ADF4E538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variables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controllable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refurbished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buildings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AF21-84DF-4561-8B9E-03ADF4E538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AF21-84DF-4561-8B9E-03ADF4E538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AF21-84DF-4561-8B9E-03ADF4E538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4310-60CB-453B-BA03-D454F0CBA632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95536" cy="326453"/>
          </a:xfrm>
        </p:spPr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467544" y="332656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LogoperDipartimentoSlidesho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0"/>
            <a:ext cx="2222406" cy="836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0BCD-8306-4F3B-9ECB-9B29295770A8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113A-6425-40FF-A5A2-94548E7A4A7E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424936" cy="57606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4973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A6AE-F921-4101-8754-6101EE53C785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Int. Summer School DHC+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6C17-2AE3-42AE-95F4-6241DF010E64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932D-B807-4D71-A8F1-3DFBF6B83984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4A7-788B-4ABB-B760-99EA4008E784}" type="datetime1">
              <a:rPr lang="en-US" smtClean="0"/>
              <a:t>9/6/2017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B878-B88A-48B9-9938-306D9A6BEAE2}" type="datetime1">
              <a:rPr lang="en-US" smtClean="0"/>
              <a:t>9/6/2017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2028-3067-4DAA-AA0D-B8CA50EDD3E1}" type="datetime1">
              <a:rPr lang="en-US" smtClean="0"/>
              <a:t>9/6/2017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8E6C-D194-400B-89A6-12BF7DF1D736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3D6-00CD-4B5F-9777-72D31A2FAAA2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424936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4249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FFB6-62E3-4F4A-AB34-5795B487F3F3}" type="datetime1">
              <a:rPr lang="en-US" smtClean="0"/>
              <a:t>9/6/2017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70C0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4D62-EF2F-4AEF-AF56-70A53D5F95F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/>
          <p:cNvSpPr/>
          <p:nvPr userDrawn="1"/>
        </p:nvSpPr>
        <p:spPr>
          <a:xfrm>
            <a:off x="0" y="332656"/>
            <a:ext cx="577262" cy="65253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67544" y="332656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perDipartimentoSlideshow.jpg"/>
          <p:cNvPicPr>
            <a:picLocks noChangeAspect="1"/>
          </p:cNvPicPr>
          <p:nvPr userDrawn="1"/>
        </p:nvPicPr>
        <p:blipFill>
          <a:blip r:embed="rId13" cstate="print"/>
          <a:srcRect b="8606"/>
          <a:stretch>
            <a:fillRect/>
          </a:stretch>
        </p:blipFill>
        <p:spPr>
          <a:xfrm>
            <a:off x="6804248" y="0"/>
            <a:ext cx="2222406" cy="7647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48" y="5805264"/>
            <a:ext cx="999540" cy="946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06289"/>
            <a:ext cx="7772400" cy="2450703"/>
          </a:xfrm>
        </p:spPr>
        <p:txBody>
          <a:bodyPr>
            <a:noAutofit/>
          </a:bodyPr>
          <a:lstStyle/>
          <a:p>
            <a:r>
              <a:rPr lang="en-US" sz="4400" dirty="0"/>
              <a:t>Hybrid models for the evaluation of </a:t>
            </a:r>
            <a:r>
              <a:rPr lang="en-US" sz="4400" dirty="0" smtClean="0"/>
              <a:t>energy sustainability in </a:t>
            </a:r>
            <a:r>
              <a:rPr lang="en-US" sz="4400" dirty="0"/>
              <a:t>urban areas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6819" y="3378940"/>
            <a:ext cx="6970359" cy="108025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M. Martino, </a:t>
            </a:r>
            <a:r>
              <a:rPr lang="it-IT" sz="2800" b="1" dirty="0"/>
              <a:t>G. </a:t>
            </a:r>
            <a:r>
              <a:rPr lang="it-IT" sz="2800" b="1" dirty="0" err="1"/>
              <a:t>Mutani</a:t>
            </a:r>
            <a:r>
              <a:rPr lang="it-IT" sz="2800" b="1" dirty="0"/>
              <a:t>, </a:t>
            </a:r>
            <a:r>
              <a:rPr lang="it-IT" sz="2800" b="1" dirty="0" smtClean="0"/>
              <a:t>M</a:t>
            </a:r>
            <a:r>
              <a:rPr lang="it-IT" sz="2800" b="1" dirty="0"/>
              <a:t>. </a:t>
            </a:r>
            <a:r>
              <a:rPr lang="it-IT" sz="2800" b="1" dirty="0" smtClean="0"/>
              <a:t>Pastorelli</a:t>
            </a:r>
          </a:p>
          <a:p>
            <a:r>
              <a:rPr lang="it-IT" sz="2800" b="1" dirty="0" err="1" smtClean="0"/>
              <a:t>Department</a:t>
            </a:r>
            <a:r>
              <a:rPr lang="it-IT" sz="2800" b="1" dirty="0" smtClean="0"/>
              <a:t> of Energy «Galileo Ferraris»</a:t>
            </a:r>
            <a:endParaRPr lang="it-IT" sz="2800" b="1" dirty="0"/>
          </a:p>
        </p:txBody>
      </p:sp>
      <p:pic>
        <p:nvPicPr>
          <p:cNvPr id="4" name="Immagine 3" descr="logo_blu_a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5118" y="4824771"/>
            <a:ext cx="2973763" cy="120583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5" y="1124744"/>
            <a:ext cx="8424936" cy="5145435"/>
          </a:xfrm>
        </p:spPr>
        <p:txBody>
          <a:bodyPr>
            <a:normAutofit/>
          </a:bodyPr>
          <a:lstStyle/>
          <a:p>
            <a:r>
              <a:rPr lang="it-IT" dirty="0" smtClean="0"/>
              <a:t>In a </a:t>
            </a:r>
            <a:r>
              <a:rPr lang="it-IT" dirty="0" err="1" smtClean="0"/>
              <a:t>territorial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r>
              <a:rPr lang="it-IT" dirty="0" smtClean="0"/>
              <a:t>, the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of </a:t>
            </a:r>
            <a:r>
              <a:rPr lang="it-IT" dirty="0" err="1" smtClean="0"/>
              <a:t>buildings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conditioned</a:t>
            </a:r>
            <a:r>
              <a:rPr lang="it-IT" dirty="0" smtClean="0"/>
              <a:t> by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 (</a:t>
            </a:r>
            <a:r>
              <a:rPr lang="it-IT" dirty="0" err="1" smtClean="0"/>
              <a:t>period</a:t>
            </a:r>
            <a:r>
              <a:rPr lang="it-IT" dirty="0" smtClean="0"/>
              <a:t> of </a:t>
            </a:r>
            <a:r>
              <a:rPr lang="it-IT" dirty="0" err="1" smtClean="0"/>
              <a:t>construction</a:t>
            </a:r>
            <a:r>
              <a:rPr lang="it-IT" dirty="0" smtClean="0"/>
              <a:t>, </a:t>
            </a:r>
            <a:r>
              <a:rPr lang="it-IT" dirty="0" err="1" smtClean="0"/>
              <a:t>surface</a:t>
            </a:r>
            <a:r>
              <a:rPr lang="it-IT" dirty="0" smtClean="0"/>
              <a:t> to volume ratio, </a:t>
            </a:r>
            <a:r>
              <a:rPr lang="it-IT" dirty="0" err="1" smtClean="0"/>
              <a:t>typology</a:t>
            </a:r>
            <a:r>
              <a:rPr lang="it-IT" dirty="0" smtClean="0"/>
              <a:t>, </a:t>
            </a:r>
            <a:r>
              <a:rPr lang="it-IT" dirty="0" err="1" smtClean="0"/>
              <a:t>occupants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, </a:t>
            </a:r>
            <a:r>
              <a:rPr lang="it-IT" dirty="0" err="1" smtClean="0"/>
              <a:t>orientation</a:t>
            </a:r>
            <a:r>
              <a:rPr lang="it-IT" dirty="0" smtClean="0"/>
              <a:t>, …) </a:t>
            </a:r>
          </a:p>
          <a:p>
            <a:endParaRPr lang="it-IT" dirty="0"/>
          </a:p>
          <a:p>
            <a:r>
              <a:rPr lang="it-IT" dirty="0" smtClean="0"/>
              <a:t>By the </a:t>
            </a:r>
            <a:r>
              <a:rPr lang="it-IT" dirty="0" err="1" smtClean="0"/>
              <a:t>urban</a:t>
            </a:r>
            <a:r>
              <a:rPr lang="it-IT" dirty="0" smtClean="0"/>
              <a:t> </a:t>
            </a:r>
            <a:r>
              <a:rPr lang="it-IT" dirty="0" err="1" smtClean="0"/>
              <a:t>morphology</a:t>
            </a:r>
            <a:r>
              <a:rPr lang="it-IT" dirty="0" smtClean="0"/>
              <a:t> and solar </a:t>
            </a:r>
            <a:r>
              <a:rPr lang="it-IT" dirty="0" err="1" smtClean="0"/>
              <a:t>exposure</a:t>
            </a:r>
            <a:r>
              <a:rPr lang="it-IT" dirty="0" smtClean="0"/>
              <a:t> of the </a:t>
            </a:r>
            <a:r>
              <a:rPr lang="it-IT" dirty="0" err="1" smtClean="0"/>
              <a:t>neighborhood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the building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located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4063863" y="3789040"/>
            <a:ext cx="158417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AND</a:t>
            </a:r>
            <a:endParaRPr lang="en-US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15491" y="548680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Hybrid</a:t>
            </a:r>
            <a:r>
              <a:rPr lang="it-IT" dirty="0" smtClean="0"/>
              <a:t> Model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5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4" y="1124744"/>
            <a:ext cx="8572525" cy="514543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The quantitative </a:t>
            </a:r>
            <a:r>
              <a:rPr lang="it-IT" dirty="0" err="1" smtClean="0"/>
              <a:t>description</a:t>
            </a:r>
            <a:r>
              <a:rPr lang="it-IT" dirty="0" smtClean="0"/>
              <a:t> of the </a:t>
            </a:r>
            <a:r>
              <a:rPr lang="it-IT" dirty="0" err="1" smtClean="0"/>
              <a:t>urban</a:t>
            </a:r>
            <a:r>
              <a:rPr lang="it-IT" dirty="0" smtClean="0"/>
              <a:t> </a:t>
            </a:r>
            <a:r>
              <a:rPr lang="it-IT" dirty="0" err="1" smtClean="0"/>
              <a:t>morphology</a:t>
            </a:r>
            <a:r>
              <a:rPr lang="it-IT" dirty="0" smtClean="0"/>
              <a:t> and solar </a:t>
            </a:r>
            <a:r>
              <a:rPr lang="it-IT" dirty="0" err="1" smtClean="0"/>
              <a:t>exposure</a:t>
            </a:r>
            <a:r>
              <a:rPr lang="it-IT" dirty="0" smtClean="0"/>
              <a:t> are </a:t>
            </a:r>
            <a:r>
              <a:rPr lang="it-IT" dirty="0" err="1" smtClean="0"/>
              <a:t>based</a:t>
            </a:r>
            <a:r>
              <a:rPr lang="it-IT" dirty="0" smtClean="0"/>
              <a:t> on 7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r>
              <a:rPr lang="it-IT" dirty="0" err="1" smtClean="0"/>
              <a:t>indicators</a:t>
            </a:r>
            <a:r>
              <a:rPr lang="it-IT" dirty="0" smtClean="0"/>
              <a:t>:</a:t>
            </a:r>
          </a:p>
          <a:p>
            <a:pPr marL="685800" lvl="1"/>
            <a:r>
              <a:rPr lang="en-US" dirty="0"/>
              <a:t>building density, </a:t>
            </a:r>
            <a:r>
              <a:rPr lang="en-US" b="1" dirty="0"/>
              <a:t>BD [m]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ratio between the total buildings' volumes and the land surface containing the sample buildings; </a:t>
            </a:r>
          </a:p>
          <a:p>
            <a:pPr marL="685800" lvl="1"/>
            <a:r>
              <a:rPr lang="en-US" dirty="0"/>
              <a:t>building height, </a:t>
            </a:r>
            <a:r>
              <a:rPr lang="en-US" b="1" dirty="0"/>
              <a:t>H [m]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average height of buildings within the sample area (total buildings’ volumes over total footprint area)</a:t>
            </a:r>
          </a:p>
          <a:p>
            <a:pPr marL="685800" lvl="1"/>
            <a:r>
              <a:rPr lang="en-US" dirty="0"/>
              <a:t>built coverage ratio, </a:t>
            </a:r>
            <a:r>
              <a:rPr lang="en-US" b="1" dirty="0"/>
              <a:t>BC</a:t>
            </a:r>
            <a:r>
              <a:rPr lang="en-US" dirty="0"/>
              <a:t>: </a:t>
            </a:r>
            <a:r>
              <a:rPr lang="en-US" dirty="0" smtClean="0"/>
              <a:t>ratio </a:t>
            </a:r>
            <a:r>
              <a:rPr lang="en-US" dirty="0"/>
              <a:t>between the sum of the buildings' footprint areas and the land surface containing the sample buildings;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4" y="1124744"/>
            <a:ext cx="8572525" cy="5145435"/>
          </a:xfrm>
        </p:spPr>
        <p:txBody>
          <a:bodyPr>
            <a:normAutofit/>
          </a:bodyPr>
          <a:lstStyle/>
          <a:p>
            <a:pPr marL="685800" lvl="1"/>
            <a:r>
              <a:rPr lang="en-US" dirty="0" smtClean="0"/>
              <a:t>aspect </a:t>
            </a:r>
            <a:r>
              <a:rPr lang="en-US" dirty="0"/>
              <a:t>ratio,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/>
              <a:t>H/W</a:t>
            </a:r>
            <a:r>
              <a:rPr lang="en-US" dirty="0"/>
              <a:t>: relationship of a building with his </a:t>
            </a:r>
            <a:r>
              <a:rPr lang="en-US" dirty="0" smtClean="0"/>
              <a:t>surroundings</a:t>
            </a:r>
          </a:p>
          <a:p>
            <a:pPr marL="685800" lvl="1"/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street</a:t>
            </a:r>
            <a:r>
              <a:rPr lang="it-IT" dirty="0" smtClean="0"/>
              <a:t> </a:t>
            </a:r>
            <a:r>
              <a:rPr lang="it-IT" dirty="0" err="1" smtClean="0"/>
              <a:t>orientation</a:t>
            </a:r>
            <a:r>
              <a:rPr lang="it-IT" dirty="0" smtClean="0"/>
              <a:t> </a:t>
            </a:r>
            <a:r>
              <a:rPr lang="it-IT" b="1" dirty="0" smtClean="0"/>
              <a:t>MSO</a:t>
            </a:r>
            <a:r>
              <a:rPr lang="it-IT" dirty="0" smtClean="0"/>
              <a:t>: </a:t>
            </a:r>
            <a:r>
              <a:rPr lang="it-IT" dirty="0" err="1" smtClean="0"/>
              <a:t>prevalent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r>
              <a:rPr lang="it-IT" dirty="0" smtClean="0"/>
              <a:t> of the </a:t>
            </a:r>
            <a:r>
              <a:rPr lang="it-IT" dirty="0" err="1" smtClean="0"/>
              <a:t>streets</a:t>
            </a:r>
            <a:endParaRPr lang="it-IT" dirty="0" smtClean="0"/>
          </a:p>
          <a:p>
            <a:pPr marL="685800" lvl="1"/>
            <a:r>
              <a:rPr lang="it-IT" dirty="0" smtClean="0"/>
              <a:t>Building </a:t>
            </a:r>
            <a:r>
              <a:rPr lang="it-IT" dirty="0" err="1" smtClean="0"/>
              <a:t>orientation</a:t>
            </a:r>
            <a:r>
              <a:rPr lang="it-IT" dirty="0" smtClean="0"/>
              <a:t> </a:t>
            </a:r>
            <a:r>
              <a:rPr lang="it-IT" b="1" dirty="0" smtClean="0"/>
              <a:t>BO</a:t>
            </a:r>
            <a:r>
              <a:rPr lang="it-IT" dirty="0" smtClean="0"/>
              <a:t> </a:t>
            </a:r>
            <a:r>
              <a:rPr lang="it-IT" dirty="0" err="1" smtClean="0"/>
              <a:t>prevalent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r>
              <a:rPr lang="it-IT" dirty="0" smtClean="0"/>
              <a:t> of the building in the </a:t>
            </a:r>
            <a:r>
              <a:rPr lang="it-IT" dirty="0" err="1" smtClean="0"/>
              <a:t>block</a:t>
            </a:r>
            <a:endParaRPr lang="it-IT" dirty="0" smtClean="0"/>
          </a:p>
          <a:p>
            <a:pPr marL="685800" lvl="1"/>
            <a:r>
              <a:rPr lang="it-IT" dirty="0" smtClean="0"/>
              <a:t>Albedo </a:t>
            </a:r>
            <a:r>
              <a:rPr lang="it-IT" b="1" dirty="0" smtClean="0"/>
              <a:t>A</a:t>
            </a:r>
            <a:r>
              <a:rPr lang="it-IT" dirty="0" smtClean="0"/>
              <a:t> of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surfaces</a:t>
            </a:r>
            <a:r>
              <a:rPr lang="it-IT" dirty="0" smtClean="0"/>
              <a:t>: ratio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reflected</a:t>
            </a:r>
            <a:r>
              <a:rPr lang="it-IT" dirty="0" smtClean="0"/>
              <a:t> and the </a:t>
            </a:r>
            <a:r>
              <a:rPr lang="it-IT" dirty="0" err="1" smtClean="0"/>
              <a:t>incident</a:t>
            </a:r>
            <a:r>
              <a:rPr lang="it-IT" dirty="0" smtClean="0"/>
              <a:t> solar </a:t>
            </a:r>
            <a:r>
              <a:rPr lang="it-IT" dirty="0" err="1" smtClean="0"/>
              <a:t>radiation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0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767414" y="722527"/>
            <a:ext cx="8208912" cy="1656184"/>
          </a:xfrm>
        </p:spPr>
        <p:txBody>
          <a:bodyPr/>
          <a:lstStyle/>
          <a:p>
            <a:r>
              <a:rPr lang="en-US" dirty="0"/>
              <a:t>To put in evidence the effect of urban form on the energetic behavior of the buildings, two </a:t>
            </a:r>
            <a:r>
              <a:rPr lang="en-US" dirty="0" smtClean="0"/>
              <a:t>factors </a:t>
            </a:r>
            <a:r>
              <a:rPr lang="en-US" dirty="0"/>
              <a:t>have been </a:t>
            </a:r>
            <a:r>
              <a:rPr lang="en-US" dirty="0" smtClean="0"/>
              <a:t>calculated, at urban scale</a:t>
            </a:r>
            <a:endParaRPr lang="en-US" dirty="0"/>
          </a:p>
          <a:p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259632" y="2378711"/>
            <a:ext cx="7056784" cy="220727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Urban Morphology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UM </a:t>
            </a:r>
            <a:r>
              <a:rPr lang="en-US" sz="3600" dirty="0">
                <a:solidFill>
                  <a:schemeClr val="tx1"/>
                </a:solidFill>
              </a:rPr>
              <a:t>= BC </a:t>
            </a:r>
            <a:r>
              <a:rPr lang="en-US" sz="3600" baseline="30000" dirty="0">
                <a:solidFill>
                  <a:schemeClr val="tx1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> H/W = BD/W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Solar </a:t>
            </a:r>
            <a:r>
              <a:rPr lang="en-US" sz="3600" b="1" dirty="0" smtClean="0">
                <a:solidFill>
                  <a:schemeClr val="tx1"/>
                </a:solidFill>
              </a:rPr>
              <a:t>Exposure</a:t>
            </a:r>
            <a:r>
              <a:rPr lang="en-US" sz="3600" dirty="0" smtClean="0">
                <a:solidFill>
                  <a:schemeClr val="tx1"/>
                </a:solidFill>
              </a:rPr>
              <a:t>: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 </a:t>
            </a:r>
            <a:r>
              <a:rPr lang="en-US" sz="3600" dirty="0">
                <a:solidFill>
                  <a:schemeClr val="tx1"/>
                </a:solidFill>
              </a:rPr>
              <a:t>= MOS </a:t>
            </a:r>
            <a:r>
              <a:rPr lang="en-US" sz="3600" baseline="30000" dirty="0">
                <a:solidFill>
                  <a:schemeClr val="tx1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> BO </a:t>
            </a:r>
            <a:r>
              <a:rPr lang="en-US" sz="3600" baseline="30000" dirty="0">
                <a:solidFill>
                  <a:schemeClr val="tx1"/>
                </a:solidFill>
              </a:rPr>
              <a:t>. </a:t>
            </a:r>
            <a:r>
              <a:rPr lang="en-US" sz="3600" dirty="0">
                <a:solidFill>
                  <a:schemeClr val="tx1"/>
                </a:solidFill>
              </a:rPr>
              <a:t>H/</a:t>
            </a:r>
            <a:r>
              <a:rPr lang="en-US" sz="3600" dirty="0" err="1">
                <a:solidFill>
                  <a:schemeClr val="tx1"/>
                </a:solidFill>
              </a:rPr>
              <a:t>Hm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755576" y="4700166"/>
            <a:ext cx="82089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And the building can be </a:t>
            </a:r>
            <a:r>
              <a:rPr lang="it-IT" dirty="0" err="1" smtClean="0"/>
              <a:t>grouped</a:t>
            </a:r>
            <a:r>
              <a:rPr lang="it-IT" dirty="0" smtClean="0"/>
              <a:t> in </a:t>
            </a:r>
            <a:r>
              <a:rPr lang="it-IT" dirty="0" err="1" smtClean="0"/>
              <a:t>urban</a:t>
            </a:r>
            <a:r>
              <a:rPr lang="it-IT" dirty="0" smtClean="0"/>
              <a:t> </a:t>
            </a:r>
            <a:r>
              <a:rPr lang="it-IT" dirty="0" err="1" smtClean="0"/>
              <a:t>morphology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91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5342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r="1810" b="2073"/>
          <a:stretch/>
        </p:blipFill>
        <p:spPr>
          <a:xfrm>
            <a:off x="1511152" y="1312161"/>
            <a:ext cx="7632848" cy="55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7553" y="484327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Urban context variables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21718" t="14780" r="27552" b="7645"/>
          <a:stretch/>
        </p:blipFill>
        <p:spPr bwMode="auto">
          <a:xfrm>
            <a:off x="6303080" y="3594801"/>
            <a:ext cx="2807970" cy="2681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9"/>
          <p:cNvSpPr txBox="1"/>
          <p:nvPr/>
        </p:nvSpPr>
        <p:spPr>
          <a:xfrm>
            <a:off x="4101155" y="175231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BCR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Coverage Ratio [m</a:t>
            </a:r>
            <a:r>
              <a:rPr lang="en-US" sz="1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/m</a:t>
            </a:r>
            <a:r>
              <a:rPr lang="en-US" sz="1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</a:p>
        </p:txBody>
      </p:sp>
      <p:sp>
        <p:nvSpPr>
          <p:cNvPr id="8" name="CasellaDiTesto 20"/>
          <p:cNvSpPr txBox="1"/>
          <p:nvPr/>
        </p:nvSpPr>
        <p:spPr>
          <a:xfrm>
            <a:off x="306038" y="1840566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BD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Density [m</a:t>
            </a:r>
            <a:r>
              <a:rPr lang="en-US" sz="1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/m</a:t>
            </a:r>
            <a:r>
              <a:rPr lang="en-US" sz="16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</a:p>
        </p:txBody>
      </p:sp>
      <p:sp>
        <p:nvSpPr>
          <p:cNvPr id="9" name="CasellaDiTesto 22"/>
          <p:cNvSpPr txBox="1"/>
          <p:nvPr/>
        </p:nvSpPr>
        <p:spPr>
          <a:xfrm>
            <a:off x="107504" y="937092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kWh/m</a:t>
            </a:r>
            <a:r>
              <a:rPr lang="it-IT" sz="17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[CONTEXT]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it-IT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700" dirty="0" smtClean="0">
                <a:solidFill>
                  <a:srgbClr val="002060"/>
                </a:solidFill>
              </a:rPr>
              <a:t> 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BD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BCR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H/W, H/</a:t>
            </a:r>
            <a:r>
              <a:rPr lang="it-IT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Havg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MOS, </a:t>
            </a:r>
            <a:r>
              <a:rPr lang="it-IT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7" y="2474826"/>
            <a:ext cx="4069373" cy="2325004"/>
          </a:xfrm>
          <a:prstGeom prst="rect">
            <a:avLst/>
          </a:prstGeom>
          <a:effectLst/>
        </p:spPr>
      </p:pic>
      <p:sp>
        <p:nvSpPr>
          <p:cNvPr id="12" name="CasellaDiTesto 15"/>
          <p:cNvSpPr txBox="1"/>
          <p:nvPr/>
        </p:nvSpPr>
        <p:spPr>
          <a:xfrm>
            <a:off x="4103493" y="484415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BCR =</a:t>
            </a:r>
          </a:p>
        </p:txBody>
      </p:sp>
      <p:sp>
        <p:nvSpPr>
          <p:cNvPr id="13" name="CasellaDiTesto 3"/>
          <p:cNvSpPr txBox="1"/>
          <p:nvPr/>
        </p:nvSpPr>
        <p:spPr>
          <a:xfrm>
            <a:off x="5244922" y="4659487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Area</a:t>
            </a:r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sellaDiTesto 17"/>
          <p:cNvSpPr txBox="1"/>
          <p:nvPr/>
        </p:nvSpPr>
        <p:spPr>
          <a:xfrm>
            <a:off x="5282624" y="5028430"/>
            <a:ext cx="191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Area</a:t>
            </a:r>
            <a:endParaRPr lang="it-IT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5071480" y="5028430"/>
            <a:ext cx="1552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8"/>
          <p:cNvSpPr txBox="1"/>
          <p:nvPr/>
        </p:nvSpPr>
        <p:spPr>
          <a:xfrm>
            <a:off x="171767" y="4849315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= BCR </a:t>
            </a:r>
            <a:r>
              <a:rPr lang="en-US" sz="1600" baseline="30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Building Height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55" y="2346262"/>
            <a:ext cx="3140145" cy="2413352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82531" r="92027" b="9491"/>
          <a:stretch/>
        </p:blipFill>
        <p:spPr bwMode="auto">
          <a:xfrm>
            <a:off x="8336838" y="5191411"/>
            <a:ext cx="733269" cy="102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7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asellaDiTesto 22"/>
          <p:cNvSpPr txBox="1"/>
          <p:nvPr/>
        </p:nvSpPr>
        <p:spPr>
          <a:xfrm>
            <a:off x="249593" y="749603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kWh/m</a:t>
            </a:r>
            <a:r>
              <a:rPr lang="it-IT" sz="17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[CONTEXT]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it-IT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700" dirty="0" smtClean="0">
                <a:solidFill>
                  <a:srgbClr val="002060"/>
                </a:solidFill>
              </a:rPr>
              <a:t> </a:t>
            </a:r>
            <a:r>
              <a:rPr lang="it-IT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(BD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BCR, </a:t>
            </a:r>
            <a:r>
              <a:rPr lang="it-IT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H/W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MOS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H/</a:t>
            </a:r>
            <a:r>
              <a:rPr lang="it-IT" sz="17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Havg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A)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198071" y="1419534"/>
            <a:ext cx="3598267" cy="3081536"/>
            <a:chOff x="3111693" y="2784144"/>
            <a:chExt cx="3598267" cy="3081536"/>
          </a:xfrm>
        </p:grpSpPr>
        <p:sp>
          <p:nvSpPr>
            <p:cNvPr id="15" name="CasellaDiTesto 9"/>
            <p:cNvSpPr txBox="1"/>
            <p:nvPr/>
          </p:nvSpPr>
          <p:spPr>
            <a:xfrm>
              <a:off x="3316393" y="2784144"/>
              <a:ext cx="3098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MOS – Main </a:t>
              </a:r>
              <a:r>
                <a:rPr lang="en-US" sz="16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Orientation of </a:t>
              </a:r>
              <a:r>
                <a:rPr lang="en-US" sz="16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Streets [-] </a:t>
              </a:r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8" b="13817"/>
            <a:stretch/>
          </p:blipFill>
          <p:spPr>
            <a:xfrm>
              <a:off x="3111693" y="3411938"/>
              <a:ext cx="3598267" cy="2453742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2915816" y="4061460"/>
            <a:ext cx="2811145" cy="2660015"/>
            <a:chOff x="6250822" y="3518355"/>
            <a:chExt cx="2811145" cy="2660015"/>
          </a:xfrm>
        </p:grpSpPr>
        <p:pic>
          <p:nvPicPr>
            <p:cNvPr id="13" name="Immagine 12"/>
            <p:cNvPicPr/>
            <p:nvPr/>
          </p:nvPicPr>
          <p:blipFill rotWithShape="1">
            <a:blip r:embed="rId3"/>
            <a:srcRect l="21116" t="14780" r="27228" b="7015"/>
            <a:stretch/>
          </p:blipFill>
          <p:spPr bwMode="auto">
            <a:xfrm>
              <a:off x="6250822" y="3518355"/>
              <a:ext cx="2811145" cy="26600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magine 1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" t="72101" r="92030" b="20150"/>
            <a:stretch/>
          </p:blipFill>
          <p:spPr bwMode="auto">
            <a:xfrm>
              <a:off x="8147714" y="5268033"/>
              <a:ext cx="770726" cy="8458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uppo 9"/>
          <p:cNvGrpSpPr/>
          <p:nvPr/>
        </p:nvGrpSpPr>
        <p:grpSpPr>
          <a:xfrm>
            <a:off x="772971" y="1484784"/>
            <a:ext cx="3548417" cy="2866029"/>
            <a:chOff x="13641" y="2784144"/>
            <a:chExt cx="3548417" cy="2866029"/>
          </a:xfrm>
        </p:grpSpPr>
        <p:sp>
          <p:nvSpPr>
            <p:cNvPr id="11" name="CasellaDiTesto 13"/>
            <p:cNvSpPr txBox="1"/>
            <p:nvPr/>
          </p:nvSpPr>
          <p:spPr>
            <a:xfrm>
              <a:off x="136469" y="2784144"/>
              <a:ext cx="3425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it-IT" sz="16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H/W – </a:t>
              </a:r>
              <a:r>
                <a:rPr lang="en-US" sz="1600" dirty="0" smtClean="0">
                  <a:solidFill>
                    <a:schemeClr val="tx2"/>
                  </a:solidFill>
                </a:rPr>
                <a:t>Height </a:t>
              </a:r>
              <a:r>
                <a:rPr lang="en-US" sz="1600" dirty="0">
                  <a:solidFill>
                    <a:schemeClr val="tx2"/>
                  </a:solidFill>
                </a:rPr>
                <a:t>to </a:t>
              </a:r>
              <a:r>
                <a:rPr lang="en-US" sz="1600" dirty="0" smtClean="0">
                  <a:solidFill>
                    <a:schemeClr val="tx2"/>
                  </a:solidFill>
                </a:rPr>
                <a:t>Distance or </a:t>
              </a:r>
              <a:r>
                <a:rPr lang="it-IT" sz="1600" dirty="0" err="1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Aspect</a:t>
              </a:r>
              <a:r>
                <a:rPr lang="it-IT" sz="1600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Ratio [m/m]</a:t>
              </a:r>
            </a:p>
          </p:txBody>
        </p:sp>
        <p:pic>
          <p:nvPicPr>
            <p:cNvPr id="12" name="Picture 2" descr="J:\TESI\ppt\canyon e sole2.gif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1149" r="10794"/>
            <a:stretch/>
          </p:blipFill>
          <p:spPr bwMode="auto">
            <a:xfrm>
              <a:off x="13641" y="3651135"/>
              <a:ext cx="3460554" cy="19990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925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asellaDiTesto 19"/>
          <p:cNvSpPr txBox="1"/>
          <p:nvPr/>
        </p:nvSpPr>
        <p:spPr>
          <a:xfrm>
            <a:off x="5931309" y="1482768"/>
            <a:ext cx="178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Albedo [-] </a:t>
            </a: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15"/>
          <p:cNvSpPr txBox="1"/>
          <p:nvPr/>
        </p:nvSpPr>
        <p:spPr>
          <a:xfrm>
            <a:off x="0" y="84056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kWh/m</a:t>
            </a:r>
            <a:r>
              <a:rPr lang="it-IT" sz="1700" baseline="30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[CONTEXT]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it-IT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700" dirty="0" smtClean="0">
                <a:solidFill>
                  <a:srgbClr val="002060"/>
                </a:solidFill>
              </a:rPr>
              <a:t> 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 BCR, BD, H/W, MOS, </a:t>
            </a:r>
            <a:r>
              <a:rPr lang="it-IT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H/</a:t>
            </a:r>
            <a:r>
              <a:rPr lang="it-IT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Havg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it-IT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17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8"/>
          <p:cNvSpPr txBox="1"/>
          <p:nvPr/>
        </p:nvSpPr>
        <p:spPr>
          <a:xfrm>
            <a:off x="157253" y="1577117"/>
            <a:ext cx="44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H/</a:t>
            </a:r>
            <a:r>
              <a:rPr lang="it-I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Havg</a:t>
            </a:r>
            <a:r>
              <a:rPr lang="it-I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building relative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Height [m/m]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it-IT" sz="1600" dirty="0" smtClean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1556" t="15817" r="27553" b="6913"/>
          <a:stretch/>
        </p:blipFill>
        <p:spPr bwMode="auto">
          <a:xfrm>
            <a:off x="4647367" y="2308017"/>
            <a:ext cx="3908917" cy="3709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63263" r="91591" b="27545"/>
          <a:stretch/>
        </p:blipFill>
        <p:spPr bwMode="auto">
          <a:xfrm>
            <a:off x="7864499" y="4398682"/>
            <a:ext cx="1074785" cy="149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21069" t="15817" r="27553" b="7172"/>
          <a:stretch/>
        </p:blipFill>
        <p:spPr bwMode="auto">
          <a:xfrm>
            <a:off x="170260" y="2352768"/>
            <a:ext cx="3852364" cy="3608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67661" r="92010" b="24810"/>
          <a:stretch/>
        </p:blipFill>
        <p:spPr bwMode="auto">
          <a:xfrm>
            <a:off x="3357348" y="4518347"/>
            <a:ext cx="873457" cy="125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sellaDiTesto 10"/>
          <p:cNvSpPr txBox="1"/>
          <p:nvPr/>
        </p:nvSpPr>
        <p:spPr>
          <a:xfrm>
            <a:off x="7670043" y="1952450"/>
            <a:ext cx="1187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it-IT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ASTER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</a:t>
            </a:r>
            <a:r>
              <a:rPr lang="it-IT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it-IT" sz="1600" b="1" baseline="30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it-IT" sz="1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2004</a:t>
            </a:r>
            <a:endParaRPr 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5342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1824" r="1834" b="2330"/>
          <a:stretch/>
        </p:blipFill>
        <p:spPr>
          <a:xfrm>
            <a:off x="1388857" y="1484869"/>
            <a:ext cx="7632848" cy="5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5342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235" r="8263" b="2122"/>
          <a:stretch/>
        </p:blipFill>
        <p:spPr>
          <a:xfrm>
            <a:off x="1433060" y="1108615"/>
            <a:ext cx="7710940" cy="57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/>
              <a:t>Scope of the 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28800"/>
            <a:ext cx="8280920" cy="4497363"/>
          </a:xfrm>
        </p:spPr>
        <p:txBody>
          <a:bodyPr>
            <a:normAutofit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build</a:t>
            </a:r>
            <a:r>
              <a:rPr lang="it-IT" dirty="0" smtClean="0"/>
              <a:t> </a:t>
            </a:r>
            <a:r>
              <a:rPr lang="it-IT" dirty="0" err="1" smtClean="0"/>
              <a:t>reliable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for </a:t>
            </a:r>
            <a:r>
              <a:rPr lang="it-IT" dirty="0" err="1" smtClean="0"/>
              <a:t>mapping</a:t>
            </a:r>
            <a:r>
              <a:rPr lang="it-IT" dirty="0" smtClean="0"/>
              <a:t> and planning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demand</a:t>
            </a:r>
            <a:r>
              <a:rPr lang="it-IT" dirty="0" smtClean="0"/>
              <a:t> and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for </a:t>
            </a:r>
            <a:r>
              <a:rPr lang="it-IT" dirty="0" err="1" smtClean="0"/>
              <a:t>buildings</a:t>
            </a:r>
            <a:r>
              <a:rPr lang="it-IT" dirty="0" smtClean="0"/>
              <a:t> in </a:t>
            </a:r>
            <a:r>
              <a:rPr lang="it-IT" dirty="0" err="1" smtClean="0"/>
              <a:t>cities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topic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in </a:t>
            </a:r>
            <a:r>
              <a:rPr lang="it-IT" dirty="0" err="1" smtClean="0"/>
              <a:t>several</a:t>
            </a:r>
            <a:r>
              <a:rPr lang="it-IT" dirty="0" smtClean="0"/>
              <a:t> EU </a:t>
            </a:r>
            <a:r>
              <a:rPr lang="it-IT" dirty="0" err="1" smtClean="0"/>
              <a:t>funded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 (i.e. H2020)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5342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235" r="5113" b="2122"/>
          <a:stretch/>
        </p:blipFill>
        <p:spPr>
          <a:xfrm>
            <a:off x="1206261" y="1056769"/>
            <a:ext cx="783023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5342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Result</a:t>
            </a:r>
            <a:r>
              <a:rPr lang="it-IT" dirty="0" smtClean="0"/>
              <a:t> of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r="1810" b="2073"/>
          <a:stretch/>
        </p:blipFill>
        <p:spPr>
          <a:xfrm>
            <a:off x="1511152" y="1312161"/>
            <a:ext cx="7632848" cy="55105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122" r="8264" b="3235"/>
          <a:stretch/>
        </p:blipFill>
        <p:spPr>
          <a:xfrm>
            <a:off x="1331640" y="1067185"/>
            <a:ext cx="7516880" cy="56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reccia a destra 5"/>
          <p:cNvSpPr/>
          <p:nvPr/>
        </p:nvSpPr>
        <p:spPr>
          <a:xfrm rot="5400000">
            <a:off x="269834" y="3986749"/>
            <a:ext cx="1957340" cy="127388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660597" y="456783"/>
            <a:ext cx="8551895" cy="6826706"/>
            <a:chOff x="249600" y="297389"/>
            <a:chExt cx="8551895" cy="6826706"/>
          </a:xfrm>
        </p:grpSpPr>
        <p:sp>
          <p:nvSpPr>
            <p:cNvPr id="8" name="Freccia in giù 7"/>
            <p:cNvSpPr/>
            <p:nvPr/>
          </p:nvSpPr>
          <p:spPr>
            <a:xfrm>
              <a:off x="1895252" y="391589"/>
              <a:ext cx="1083733" cy="1834353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b="1" dirty="0" smtClean="0"/>
                <a:t>Input</a:t>
              </a:r>
              <a:endParaRPr lang="it-IT" b="1" dirty="0"/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5598278" y="2225943"/>
              <a:ext cx="1148690" cy="1243275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Impact</a:t>
              </a:r>
            </a:p>
          </p:txBody>
        </p:sp>
        <p:sp>
          <p:nvSpPr>
            <p:cNvPr id="10" name="Freccia in giù 9"/>
            <p:cNvSpPr/>
            <p:nvPr/>
          </p:nvSpPr>
          <p:spPr>
            <a:xfrm>
              <a:off x="4695977" y="3496735"/>
              <a:ext cx="1083734" cy="214206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b="1" dirty="0" smtClean="0"/>
                <a:t>Output</a:t>
              </a:r>
              <a:endParaRPr lang="it-IT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922625" y="297389"/>
              <a:ext cx="481753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Cadastry</a:t>
              </a:r>
              <a:r>
                <a:rPr lang="it-IT" sz="1400" b="1" dirty="0" smtClean="0"/>
                <a:t> data - </a:t>
              </a:r>
              <a:r>
                <a:rPr lang="it-IT" sz="1400" b="1" dirty="0" err="1" smtClean="0"/>
                <a:t>Climatic</a:t>
              </a:r>
              <a:r>
                <a:rPr lang="it-IT" sz="1400" b="1" dirty="0" smtClean="0"/>
                <a:t> data – </a:t>
              </a:r>
              <a:r>
                <a:rPr lang="it-IT" sz="1400" b="1" dirty="0" err="1" smtClean="0"/>
                <a:t>Spatial</a:t>
              </a:r>
              <a:r>
                <a:rPr lang="it-IT" sz="1400" b="1" dirty="0" smtClean="0"/>
                <a:t> data</a:t>
              </a:r>
            </a:p>
            <a:p>
              <a:r>
                <a:rPr lang="it-IT" sz="1400" b="1" dirty="0" err="1" smtClean="0"/>
                <a:t>Municipalities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conurbations</a:t>
              </a:r>
              <a:r>
                <a:rPr lang="it-IT" sz="1400" b="1" dirty="0" smtClean="0"/>
                <a:t> (</a:t>
              </a:r>
              <a:r>
                <a:rPr lang="it-IT" sz="1400" b="1" dirty="0" err="1" smtClean="0"/>
                <a:t>buildings</a:t>
              </a:r>
              <a:r>
                <a:rPr lang="it-IT" sz="1400" b="1" dirty="0" smtClean="0"/>
                <a:t>: use, </a:t>
              </a:r>
              <a:r>
                <a:rPr lang="it-IT" sz="1400" b="1" dirty="0" err="1" smtClean="0"/>
                <a:t>occupancy</a:t>
              </a:r>
              <a:r>
                <a:rPr lang="it-IT" sz="1400" b="1" dirty="0" smtClean="0"/>
                <a:t>, …)</a:t>
              </a:r>
            </a:p>
            <a:p>
              <a:r>
                <a:rPr lang="it-IT" sz="1400" b="1" dirty="0" smtClean="0"/>
                <a:t>Industrial zone (</a:t>
              </a:r>
              <a:r>
                <a:rPr lang="it-IT" sz="1400" b="1" dirty="0" err="1" smtClean="0"/>
                <a:t>including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heating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cooling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consumption</a:t>
              </a:r>
              <a:r>
                <a:rPr lang="it-IT" sz="1400" b="1" dirty="0" smtClean="0"/>
                <a:t>)</a:t>
              </a:r>
            </a:p>
            <a:p>
              <a:r>
                <a:rPr lang="it-IT" sz="1400" b="1" dirty="0" err="1" smtClean="0"/>
                <a:t>Heating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cooling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demand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points</a:t>
              </a:r>
              <a:endParaRPr lang="it-IT" sz="1400" b="1" dirty="0" smtClean="0"/>
            </a:p>
            <a:p>
              <a:r>
                <a:rPr lang="it-IT" sz="1400" b="1" dirty="0" err="1" smtClean="0"/>
                <a:t>Heating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cooling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supply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points</a:t>
              </a:r>
              <a:endParaRPr lang="it-IT" sz="1400" b="1" dirty="0" smtClean="0"/>
            </a:p>
            <a:p>
              <a:r>
                <a:rPr lang="it-IT" sz="1400" b="1" dirty="0" err="1" smtClean="0"/>
                <a:t>Transport</a:t>
              </a:r>
              <a:r>
                <a:rPr lang="it-IT" sz="1400" b="1" dirty="0" smtClean="0"/>
                <a:t> data</a:t>
              </a:r>
            </a:p>
            <a:p>
              <a:r>
                <a:rPr lang="it-IT" sz="1400" b="1" dirty="0" err="1" smtClean="0"/>
                <a:t>Electrical</a:t>
              </a:r>
              <a:r>
                <a:rPr lang="it-IT" sz="1400" b="1" dirty="0" smtClean="0"/>
                <a:t> data (networks, </a:t>
              </a:r>
              <a:r>
                <a:rPr lang="it-IT" sz="1400" b="1" dirty="0" err="1" smtClean="0"/>
                <a:t>sources</a:t>
              </a:r>
              <a:r>
                <a:rPr lang="it-IT" sz="1400" b="1" dirty="0" smtClean="0"/>
                <a:t>)</a:t>
              </a:r>
            </a:p>
            <a:p>
              <a:r>
                <a:rPr lang="it-IT" sz="1400" b="1" dirty="0" smtClean="0"/>
                <a:t>RES and Waste </a:t>
              </a:r>
              <a:r>
                <a:rPr lang="it-IT" sz="1400" b="1" dirty="0" err="1" smtClean="0"/>
                <a:t>availability</a:t>
              </a:r>
              <a:r>
                <a:rPr lang="it-IT" sz="1400" b="1" dirty="0" smtClean="0"/>
                <a:t> data</a:t>
              </a:r>
            </a:p>
            <a:p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744094" y="1343829"/>
              <a:ext cx="205740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On economy</a:t>
              </a:r>
            </a:p>
            <a:p>
              <a:r>
                <a:rPr lang="it-IT" sz="1400" b="1" dirty="0" smtClean="0"/>
                <a:t>On </a:t>
              </a:r>
              <a:r>
                <a:rPr lang="it-IT" sz="1400" b="1" dirty="0" err="1" smtClean="0"/>
                <a:t>users</a:t>
              </a:r>
              <a:r>
                <a:rPr lang="it-IT" sz="1400" b="1" dirty="0" smtClean="0"/>
                <a:t> (</a:t>
              </a:r>
              <a:r>
                <a:rPr lang="it-IT" sz="1400" b="1" dirty="0" err="1" smtClean="0"/>
                <a:t>including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where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possible</a:t>
              </a:r>
              <a:r>
                <a:rPr lang="it-IT" sz="1400" b="1" dirty="0" smtClean="0"/>
                <a:t> DR)</a:t>
              </a:r>
            </a:p>
            <a:p>
              <a:r>
                <a:rPr lang="it-IT" sz="1400" b="1" dirty="0" smtClean="0"/>
                <a:t>On </a:t>
              </a:r>
              <a:r>
                <a:rPr lang="it-IT" sz="1400" b="1" dirty="0" err="1"/>
                <a:t>R</a:t>
              </a:r>
              <a:r>
                <a:rPr lang="it-IT" sz="1400" b="1" dirty="0" err="1" smtClean="0"/>
                <a:t>egulation</a:t>
              </a:r>
              <a:endParaRPr lang="it-IT" sz="1400" b="1" dirty="0" smtClean="0"/>
            </a:p>
            <a:p>
              <a:r>
                <a:rPr lang="it-IT" sz="1400" b="1" dirty="0" smtClean="0"/>
                <a:t>On </a:t>
              </a:r>
              <a:r>
                <a:rPr lang="it-IT" sz="1400" b="1" dirty="0" err="1" smtClean="0"/>
                <a:t>Managers</a:t>
              </a:r>
              <a:r>
                <a:rPr lang="it-IT" sz="1400" b="1" dirty="0"/>
                <a:t> </a:t>
              </a:r>
              <a:r>
                <a:rPr lang="it-IT" sz="1400" b="1" dirty="0" smtClean="0"/>
                <a:t>&amp; </a:t>
              </a:r>
              <a:r>
                <a:rPr lang="it-IT" sz="1400" b="1" dirty="0" err="1" smtClean="0"/>
                <a:t>planners</a:t>
              </a:r>
              <a:r>
                <a:rPr lang="it-IT" sz="1400" b="1" dirty="0" smtClean="0"/>
                <a:t> (</a:t>
              </a:r>
              <a:r>
                <a:rPr lang="it-IT" sz="1400" b="1" dirty="0" err="1" smtClean="0"/>
                <a:t>technical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students</a:t>
              </a:r>
              <a:r>
                <a:rPr lang="it-IT" sz="1400" b="1" dirty="0" smtClean="0"/>
                <a:t>)</a:t>
              </a:r>
            </a:p>
            <a:p>
              <a:r>
                <a:rPr lang="it-IT" sz="1400" b="1" dirty="0" smtClean="0"/>
                <a:t>On Air </a:t>
              </a:r>
              <a:r>
                <a:rPr lang="it-IT" sz="1400" b="1" dirty="0" err="1" smtClean="0"/>
                <a:t>quality</a:t>
              </a:r>
              <a:endParaRPr lang="it-IT" sz="1400" b="1" dirty="0" smtClean="0"/>
            </a:p>
            <a:p>
              <a:r>
                <a:rPr lang="it-IT" sz="1400" b="1" dirty="0" smtClean="0"/>
                <a:t>On Citizen</a:t>
              </a:r>
            </a:p>
            <a:p>
              <a:r>
                <a:rPr lang="it-IT" sz="1400" b="1" dirty="0" smtClean="0"/>
                <a:t>On </a:t>
              </a:r>
              <a:r>
                <a:rPr lang="it-IT" sz="1400" b="1" dirty="0" err="1" smtClean="0"/>
                <a:t>energy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efficiency</a:t>
              </a:r>
              <a:endParaRPr lang="it-IT" sz="1400" b="1" dirty="0" smtClean="0"/>
            </a:p>
            <a:p>
              <a:r>
                <a:rPr lang="it-IT" sz="1400" b="1" dirty="0" smtClean="0"/>
                <a:t>On CO2 </a:t>
              </a:r>
              <a:r>
                <a:rPr lang="it-IT" sz="1400" b="1" dirty="0" err="1" smtClean="0"/>
                <a:t>reduction</a:t>
              </a:r>
              <a:endParaRPr lang="it-IT" sz="1400" b="1" dirty="0" smtClean="0"/>
            </a:p>
            <a:p>
              <a:endParaRPr lang="it-IT" sz="1400" b="1" dirty="0" smtClean="0"/>
            </a:p>
            <a:p>
              <a:endParaRPr lang="it-IT" sz="1400" b="1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771384" y="3584665"/>
              <a:ext cx="272626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Energy </a:t>
              </a:r>
              <a:r>
                <a:rPr lang="it-IT" sz="1400" b="1" dirty="0" err="1" smtClean="0"/>
                <a:t>savings</a:t>
              </a:r>
              <a:endParaRPr lang="it-IT" sz="1400" b="1" dirty="0" smtClean="0"/>
            </a:p>
            <a:p>
              <a:r>
                <a:rPr lang="it-IT" sz="1400" b="1" dirty="0" smtClean="0"/>
                <a:t>Financial </a:t>
              </a:r>
              <a:r>
                <a:rPr lang="it-IT" sz="1400" b="1" dirty="0" err="1" smtClean="0"/>
                <a:t>investment</a:t>
              </a:r>
              <a:endParaRPr lang="it-IT" sz="1400" b="1" dirty="0" smtClean="0"/>
            </a:p>
            <a:p>
              <a:r>
                <a:rPr lang="it-IT" sz="1400" b="1" dirty="0" smtClean="0"/>
                <a:t>New </a:t>
              </a:r>
              <a:r>
                <a:rPr lang="it-IT" sz="1400" b="1" dirty="0" err="1" smtClean="0"/>
                <a:t>ESCo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services</a:t>
              </a:r>
              <a:endParaRPr lang="it-IT" sz="1400" b="1" dirty="0" smtClean="0"/>
            </a:p>
            <a:p>
              <a:r>
                <a:rPr lang="it-IT" sz="1400" b="1" dirty="0" smtClean="0"/>
                <a:t>Urban Planning </a:t>
              </a:r>
            </a:p>
            <a:p>
              <a:r>
                <a:rPr lang="it-IT" sz="1400" b="1" dirty="0" smtClean="0"/>
                <a:t>Energy </a:t>
              </a:r>
              <a:r>
                <a:rPr lang="it-IT" sz="1400" b="1" dirty="0" err="1" smtClean="0"/>
                <a:t>Poverty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Reduction</a:t>
              </a:r>
              <a:endParaRPr lang="it-IT" sz="1400" b="1" dirty="0" smtClean="0"/>
            </a:p>
            <a:p>
              <a:r>
                <a:rPr lang="it-IT" sz="1400" b="1" dirty="0" err="1" smtClean="0"/>
                <a:t>Models</a:t>
              </a:r>
              <a:r>
                <a:rPr lang="it-IT" sz="1400" b="1" dirty="0" smtClean="0"/>
                <a:t> from building scale to </a:t>
              </a:r>
              <a:r>
                <a:rPr lang="it-IT" sz="1400" b="1" dirty="0" err="1" smtClean="0"/>
                <a:t>district</a:t>
              </a:r>
              <a:r>
                <a:rPr lang="it-IT" sz="1400" b="1" dirty="0" smtClean="0"/>
                <a:t> scale and to </a:t>
              </a:r>
              <a:r>
                <a:rPr lang="it-IT" sz="1400" b="1" dirty="0" err="1" smtClean="0"/>
                <a:t>regional</a:t>
              </a:r>
              <a:r>
                <a:rPr lang="it-IT" sz="1400" b="1" dirty="0" smtClean="0"/>
                <a:t> scale</a:t>
              </a:r>
            </a:p>
            <a:p>
              <a:r>
                <a:rPr lang="it-IT" sz="1400" b="1" dirty="0" err="1" smtClean="0"/>
                <a:t>Optimization</a:t>
              </a:r>
              <a:r>
                <a:rPr lang="it-IT" sz="1400" b="1" dirty="0" smtClean="0"/>
                <a:t> of </a:t>
              </a:r>
              <a:r>
                <a:rPr lang="it-IT" sz="1400" b="1" dirty="0" err="1" smtClean="0"/>
                <a:t>energy</a:t>
              </a:r>
              <a:r>
                <a:rPr lang="it-IT" sz="1400" b="1" dirty="0" smtClean="0"/>
                <a:t> use</a:t>
              </a:r>
            </a:p>
            <a:p>
              <a:r>
                <a:rPr lang="it-IT" sz="1400" b="1" dirty="0" smtClean="0"/>
                <a:t>Definition of KPI </a:t>
              </a:r>
              <a:r>
                <a:rPr lang="it-IT" sz="1400" b="1" dirty="0" err="1" smtClean="0"/>
                <a:t>at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different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levels</a:t>
              </a:r>
              <a:endParaRPr lang="it-IT" sz="1400" b="1" dirty="0" smtClean="0"/>
            </a:p>
            <a:p>
              <a:r>
                <a:rPr lang="it-IT" sz="1400" b="1" dirty="0" err="1" smtClean="0"/>
                <a:t>Reduction</a:t>
              </a:r>
              <a:r>
                <a:rPr lang="it-IT" sz="1400" b="1" dirty="0" smtClean="0"/>
                <a:t> of CO2 </a:t>
              </a:r>
              <a:endParaRPr lang="it-IT" sz="1400" b="1" dirty="0"/>
            </a:p>
            <a:p>
              <a:r>
                <a:rPr lang="it-IT" sz="1400" b="1" dirty="0" err="1" smtClean="0"/>
                <a:t>Cost</a:t>
              </a:r>
              <a:r>
                <a:rPr lang="it-IT" sz="1400" b="1" dirty="0" smtClean="0"/>
                <a:t> Benefit </a:t>
              </a:r>
              <a:r>
                <a:rPr lang="it-IT" sz="1400" b="1" dirty="0" err="1" smtClean="0"/>
                <a:t>analisys</a:t>
              </a:r>
              <a:endParaRPr lang="it-IT" sz="1400" b="1" dirty="0" smtClean="0"/>
            </a:p>
            <a:p>
              <a:r>
                <a:rPr lang="it-IT" sz="1400" b="1" dirty="0" smtClean="0"/>
                <a:t>Innovative training </a:t>
              </a:r>
              <a:r>
                <a:rPr lang="it-IT" sz="1400" b="1" dirty="0" err="1" smtClean="0"/>
                <a:t>methods</a:t>
              </a:r>
              <a:endParaRPr lang="it-IT" sz="1400" b="1" dirty="0" smtClean="0"/>
            </a:p>
            <a:p>
              <a:r>
                <a:rPr lang="it-IT" sz="1400" b="1" dirty="0" smtClean="0"/>
                <a:t>Open data</a:t>
              </a:r>
            </a:p>
            <a:p>
              <a:r>
                <a:rPr lang="it-IT" sz="1400" b="1" dirty="0" smtClean="0"/>
                <a:t>Social benefits </a:t>
              </a:r>
              <a:r>
                <a:rPr lang="it-IT" sz="1400" b="1" dirty="0" err="1" smtClean="0"/>
                <a:t>analysis</a:t>
              </a:r>
              <a:endParaRPr lang="it-IT" sz="1400" b="1" dirty="0" smtClean="0"/>
            </a:p>
            <a:p>
              <a:endParaRPr lang="it-IT" sz="1400" b="1" dirty="0" smtClean="0"/>
            </a:p>
            <a:p>
              <a:endParaRPr lang="it-IT" sz="1400" b="1" dirty="0"/>
            </a:p>
          </p:txBody>
        </p:sp>
        <p:sp>
          <p:nvSpPr>
            <p:cNvPr id="14" name="Freccia a destra 13"/>
            <p:cNvSpPr/>
            <p:nvPr/>
          </p:nvSpPr>
          <p:spPr>
            <a:xfrm rot="5400000">
              <a:off x="1740869" y="4313804"/>
              <a:ext cx="2954150" cy="1297802"/>
            </a:xfrm>
            <a:prstGeom prst="rightArrow">
              <a:avLst/>
            </a:prstGeom>
            <a:solidFill>
              <a:srgbClr val="FF9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Integration</a:t>
              </a:r>
              <a:endParaRPr lang="it-IT" b="1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515501" y="3584665"/>
              <a:ext cx="134058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With </a:t>
              </a:r>
              <a:r>
                <a:rPr lang="it-IT" sz="1400" b="1" dirty="0" err="1" smtClean="0"/>
                <a:t>already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available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tools</a:t>
              </a:r>
              <a:r>
                <a:rPr lang="it-IT" sz="1400" b="1" dirty="0" smtClean="0"/>
                <a:t> for </a:t>
              </a:r>
              <a:r>
                <a:rPr lang="it-IT" sz="1400" b="1" dirty="0" err="1" smtClean="0"/>
                <a:t>Mapping</a:t>
              </a:r>
              <a:r>
                <a:rPr lang="it-IT" sz="1400" b="1" dirty="0" smtClean="0"/>
                <a:t> and Planning</a:t>
              </a:r>
            </a:p>
            <a:p>
              <a:r>
                <a:rPr lang="it-IT" sz="1400" b="1" dirty="0" smtClean="0"/>
                <a:t>With GIS, RES, </a:t>
              </a:r>
              <a:r>
                <a:rPr lang="it-IT" sz="1400" b="1" dirty="0" err="1" smtClean="0"/>
                <a:t>nZEB</a:t>
              </a:r>
              <a:endParaRPr lang="it-IT" sz="1400" b="1" dirty="0" smtClean="0"/>
            </a:p>
            <a:p>
              <a:r>
                <a:rPr lang="it-IT" sz="1400" b="1" dirty="0" err="1" smtClean="0"/>
                <a:t>Transport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map</a:t>
              </a:r>
              <a:endParaRPr lang="it-IT" sz="1400" b="1" dirty="0" smtClean="0"/>
            </a:p>
            <a:p>
              <a:r>
                <a:rPr lang="it-IT" sz="1400" b="1" dirty="0" smtClean="0"/>
                <a:t>Gas, </a:t>
              </a:r>
              <a:r>
                <a:rPr lang="it-IT" sz="1400" b="1" dirty="0" err="1" smtClean="0"/>
                <a:t>Heat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Electricity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distribution</a:t>
              </a:r>
              <a:r>
                <a:rPr lang="it-IT" sz="1400" b="1" dirty="0" smtClean="0"/>
                <a:t> </a:t>
              </a:r>
              <a:endParaRPr lang="it-IT" sz="1400" b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09868" y="346370"/>
              <a:ext cx="16906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Existing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energy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systems</a:t>
              </a:r>
              <a:endParaRPr lang="it-IT" sz="1400" b="1" dirty="0" smtClean="0"/>
            </a:p>
            <a:p>
              <a:r>
                <a:rPr lang="it-IT" sz="1400" b="1" dirty="0" smtClean="0"/>
                <a:t>Energy data on </a:t>
              </a:r>
              <a:r>
                <a:rPr lang="it-IT" sz="1400" b="1" dirty="0" err="1" smtClean="0"/>
                <a:t>hourly</a:t>
              </a:r>
              <a:r>
                <a:rPr lang="it-IT" sz="1400" b="1" dirty="0" smtClean="0"/>
                <a:t>, </a:t>
              </a:r>
              <a:r>
                <a:rPr lang="it-IT" sz="1400" b="1" dirty="0" err="1" smtClean="0"/>
                <a:t>seasonal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yearly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basis</a:t>
              </a:r>
              <a:endParaRPr lang="it-IT" sz="1400" b="1" dirty="0" smtClean="0"/>
            </a:p>
            <a:p>
              <a:r>
                <a:rPr lang="it-IT" sz="1400" b="1" dirty="0" err="1" smtClean="0"/>
                <a:t>Heating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Cooling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Demand</a:t>
              </a:r>
              <a:r>
                <a:rPr lang="it-IT" sz="1400" b="1" dirty="0" smtClean="0"/>
                <a:t> and </a:t>
              </a:r>
              <a:r>
                <a:rPr lang="it-IT" sz="1400" b="1" dirty="0" err="1" smtClean="0"/>
                <a:t>supply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options</a:t>
              </a:r>
              <a:endParaRPr lang="it-IT" sz="14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69830" y="3509429"/>
              <a:ext cx="146396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Mainly</a:t>
              </a:r>
              <a:r>
                <a:rPr lang="it-IT" sz="1400" b="1" dirty="0" smtClean="0"/>
                <a:t> 2D</a:t>
              </a:r>
            </a:p>
            <a:p>
              <a:r>
                <a:rPr lang="it-IT" sz="1400" b="1" dirty="0" err="1" smtClean="0"/>
                <a:t>Different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layers</a:t>
              </a:r>
              <a:r>
                <a:rPr lang="it-IT" sz="1400" b="1" dirty="0"/>
                <a:t> </a:t>
              </a:r>
              <a:r>
                <a:rPr lang="it-IT" sz="1400" b="1" dirty="0" err="1" smtClean="0"/>
                <a:t>Different</a:t>
              </a:r>
              <a:r>
                <a:rPr lang="it-IT" sz="1400" b="1" dirty="0" smtClean="0"/>
                <a:t> info for </a:t>
              </a:r>
              <a:r>
                <a:rPr lang="it-IT" sz="1400" b="1" dirty="0" err="1" smtClean="0"/>
                <a:t>each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layer</a:t>
              </a:r>
              <a:endParaRPr lang="it-IT" sz="1400" b="1" dirty="0" smtClean="0"/>
            </a:p>
            <a:p>
              <a:r>
                <a:rPr lang="it-IT" sz="1400" b="1" dirty="0" err="1" smtClean="0"/>
                <a:t>Different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graphical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representation</a:t>
              </a:r>
              <a:r>
                <a:rPr lang="it-IT" sz="1400" b="1" dirty="0" smtClean="0"/>
                <a:t> of the open data </a:t>
              </a:r>
              <a:r>
                <a:rPr lang="it-IT" sz="1400" b="1" dirty="0" err="1" smtClean="0"/>
                <a:t>based</a:t>
              </a:r>
              <a:r>
                <a:rPr lang="it-IT" sz="1400" b="1" dirty="0" smtClean="0"/>
                <a:t> on the </a:t>
              </a:r>
              <a:r>
                <a:rPr lang="it-IT" sz="1400" b="1" dirty="0" err="1" smtClean="0"/>
                <a:t>user</a:t>
              </a:r>
              <a:endParaRPr lang="it-IT" sz="1400" b="1" dirty="0" smtClean="0"/>
            </a:p>
            <a:p>
              <a:r>
                <a:rPr lang="it-IT" sz="1400" b="1" dirty="0" err="1" smtClean="0"/>
                <a:t>Simplified</a:t>
              </a:r>
              <a:r>
                <a:rPr lang="it-IT" sz="1400" b="1" dirty="0" smtClean="0"/>
                <a:t> </a:t>
              </a:r>
              <a:r>
                <a:rPr lang="it-IT" sz="1400" b="1" dirty="0" err="1" smtClean="0"/>
                <a:t>models</a:t>
              </a:r>
              <a:endParaRPr lang="it-IT" sz="1400" b="1" dirty="0" smtClean="0"/>
            </a:p>
            <a:p>
              <a:r>
                <a:rPr lang="it-IT" sz="1400" b="1" dirty="0" smtClean="0"/>
                <a:t>Integration with </a:t>
              </a:r>
              <a:r>
                <a:rPr lang="it-IT" sz="1400" b="1" dirty="0" err="1" smtClean="0"/>
                <a:t>infrastructures</a:t>
              </a:r>
              <a:endParaRPr lang="it-IT" sz="1400" b="1" dirty="0" smtClean="0"/>
            </a:p>
            <a:p>
              <a:endParaRPr lang="it-IT" sz="1400" dirty="0"/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249600" y="2543407"/>
              <a:ext cx="5346050" cy="60834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/>
                <a:t>Future </a:t>
              </a:r>
              <a:r>
                <a:rPr lang="it-IT" sz="2000" b="1" dirty="0" err="1" smtClean="0"/>
                <a:t>Hybrid</a:t>
              </a:r>
              <a:r>
                <a:rPr lang="it-IT" sz="2000" b="1" dirty="0" smtClean="0"/>
                <a:t> Model</a:t>
              </a:r>
              <a:endParaRPr lang="it-IT" sz="2000" b="1" dirty="0"/>
            </a:p>
          </p:txBody>
        </p:sp>
      </p:grpSp>
      <p:sp>
        <p:nvSpPr>
          <p:cNvPr id="19" name="Rettangolo 18"/>
          <p:cNvSpPr/>
          <p:nvPr/>
        </p:nvSpPr>
        <p:spPr>
          <a:xfrm rot="5400000">
            <a:off x="461730" y="4113392"/>
            <a:ext cx="1615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Content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&amp; </a:t>
            </a:r>
            <a:r>
              <a:rPr lang="it-IT" b="1" dirty="0" err="1" smtClean="0">
                <a:solidFill>
                  <a:schemeClr val="bg1"/>
                </a:solidFill>
              </a:rPr>
              <a:t>Visualization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4784"/>
            <a:ext cx="8280920" cy="449736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Able to </a:t>
            </a:r>
            <a:r>
              <a:rPr lang="it-IT" dirty="0" err="1" smtClean="0"/>
              <a:t>process</a:t>
            </a:r>
            <a:r>
              <a:rPr lang="it-IT" dirty="0" smtClean="0"/>
              <a:t> large and </a:t>
            </a:r>
            <a:r>
              <a:rPr lang="it-IT" dirty="0" err="1" smtClean="0"/>
              <a:t>complex</a:t>
            </a:r>
            <a:r>
              <a:rPr lang="it-IT" dirty="0" smtClean="0"/>
              <a:t> data sets</a:t>
            </a:r>
          </a:p>
          <a:p>
            <a:r>
              <a:rPr lang="it-IT" dirty="0" smtClean="0"/>
              <a:t>Comprehensive </a:t>
            </a:r>
            <a:r>
              <a:rPr lang="it-IT" dirty="0" err="1" smtClean="0"/>
              <a:t>description</a:t>
            </a:r>
            <a:r>
              <a:rPr lang="it-IT" dirty="0" smtClean="0"/>
              <a:t> of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and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of </a:t>
            </a:r>
            <a:r>
              <a:rPr lang="it-IT" dirty="0" err="1" smtClean="0"/>
              <a:t>supply</a:t>
            </a:r>
            <a:r>
              <a:rPr lang="it-IT" dirty="0" smtClean="0"/>
              <a:t> and </a:t>
            </a:r>
            <a:r>
              <a:rPr lang="it-IT" dirty="0" err="1" smtClean="0"/>
              <a:t>demand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 in a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endParaRPr lang="it-IT" dirty="0" smtClean="0"/>
          </a:p>
          <a:p>
            <a:r>
              <a:rPr lang="it-IT" dirty="0" smtClean="0"/>
              <a:t>Able to </a:t>
            </a:r>
            <a:r>
              <a:rPr lang="it-IT" dirty="0" err="1" smtClean="0"/>
              <a:t>define</a:t>
            </a:r>
            <a:r>
              <a:rPr lang="it-IT" dirty="0" smtClean="0"/>
              <a:t> a Comprehensive </a:t>
            </a:r>
            <a:r>
              <a:rPr lang="it-IT" dirty="0" err="1" smtClean="0"/>
              <a:t>assessment</a:t>
            </a:r>
            <a:r>
              <a:rPr lang="it-IT" dirty="0" smtClean="0"/>
              <a:t> for 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heating</a:t>
            </a:r>
            <a:r>
              <a:rPr lang="it-IT" dirty="0" smtClean="0"/>
              <a:t> and </a:t>
            </a:r>
            <a:r>
              <a:rPr lang="it-IT" dirty="0" err="1" smtClean="0"/>
              <a:t>cooling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and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smtClean="0"/>
              <a:t>Help to match the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demand</a:t>
            </a:r>
            <a:r>
              <a:rPr lang="it-IT" dirty="0" smtClean="0"/>
              <a:t> with </a:t>
            </a:r>
            <a:r>
              <a:rPr lang="it-IT" dirty="0" err="1" smtClean="0"/>
              <a:t>efficient</a:t>
            </a:r>
            <a:r>
              <a:rPr lang="it-IT" dirty="0" smtClean="0"/>
              <a:t> and </a:t>
            </a: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source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491" y="836712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adopted</a:t>
            </a:r>
            <a:r>
              <a:rPr lang="it-IT" dirty="0" smtClean="0"/>
              <a:t> </a:t>
            </a:r>
            <a:r>
              <a:rPr lang="it-IT" dirty="0" err="1" smtClean="0"/>
              <a:t>methodologies</a:t>
            </a:r>
            <a:r>
              <a:rPr lang="it-IT" dirty="0" smtClean="0"/>
              <a:t> for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with GIS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5" y="1772817"/>
            <a:ext cx="8424936" cy="1512168"/>
          </a:xfrm>
        </p:spPr>
        <p:txBody>
          <a:bodyPr>
            <a:normAutofit/>
          </a:bodyPr>
          <a:lstStyle/>
          <a:p>
            <a:r>
              <a:rPr lang="it-IT" dirty="0" smtClean="0"/>
              <a:t>Top-down </a:t>
            </a:r>
            <a:r>
              <a:rPr lang="it-IT" dirty="0" err="1" smtClean="0"/>
              <a:t>approach</a:t>
            </a:r>
            <a:endParaRPr lang="it-IT" dirty="0" smtClean="0"/>
          </a:p>
          <a:p>
            <a:r>
              <a:rPr lang="it-IT" dirty="0" smtClean="0"/>
              <a:t>Bottom-up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1039527" y="4172596"/>
            <a:ext cx="374441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GIS: Geographic information system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54472"/>
            <a:ext cx="2657520" cy="38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491" y="836712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Top-down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5" y="1772816"/>
            <a:ext cx="8424936" cy="4497363"/>
          </a:xfrm>
        </p:spPr>
        <p:txBody>
          <a:bodyPr>
            <a:normAutofit/>
          </a:bodyPr>
          <a:lstStyle/>
          <a:p>
            <a:r>
              <a:rPr lang="it-IT" dirty="0" smtClean="0"/>
              <a:t>Energy-use data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urban</a:t>
            </a:r>
            <a:r>
              <a:rPr lang="it-IT" dirty="0" smtClean="0"/>
              <a:t> scale are </a:t>
            </a:r>
            <a:r>
              <a:rPr lang="it-IT" dirty="0" err="1" smtClean="0"/>
              <a:t>compared</a:t>
            </a:r>
            <a:r>
              <a:rPr lang="it-IT" dirty="0" smtClean="0"/>
              <a:t> with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, </a:t>
            </a:r>
            <a:r>
              <a:rPr lang="it-IT" dirty="0" err="1" smtClean="0"/>
              <a:t>census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and </a:t>
            </a:r>
            <a:r>
              <a:rPr lang="it-IT" dirty="0" err="1" smtClean="0"/>
              <a:t>statistical</a:t>
            </a:r>
            <a:r>
              <a:rPr lang="it-IT" dirty="0" smtClean="0"/>
              <a:t> </a:t>
            </a:r>
            <a:r>
              <a:rPr lang="it-IT" dirty="0" err="1" smtClean="0"/>
              <a:t>surveys</a:t>
            </a:r>
            <a:r>
              <a:rPr lang="it-IT" dirty="0" smtClean="0"/>
              <a:t> to </a:t>
            </a:r>
            <a:r>
              <a:rPr lang="it-IT" dirty="0" err="1" smtClean="0"/>
              <a:t>determine</a:t>
            </a:r>
            <a:r>
              <a:rPr lang="it-IT" dirty="0" smtClean="0"/>
              <a:t> </a:t>
            </a: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for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buildings</a:t>
            </a:r>
            <a:endParaRPr lang="it-IT" dirty="0" smtClean="0"/>
          </a:p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can compare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cannot</a:t>
            </a:r>
            <a:r>
              <a:rPr lang="it-IT" dirty="0" smtClean="0"/>
              <a:t> </a:t>
            </a:r>
            <a:r>
              <a:rPr lang="it-IT" dirty="0" err="1" smtClean="0"/>
              <a:t>distinguish</a:t>
            </a:r>
            <a:r>
              <a:rPr lang="it-IT" dirty="0" smtClean="0"/>
              <a:t> </a:t>
            </a: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variations</a:t>
            </a:r>
            <a:r>
              <a:rPr lang="it-IT" dirty="0" smtClean="0"/>
              <a:t> in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of a </a:t>
            </a:r>
            <a:r>
              <a:rPr lang="it-IT" dirty="0" err="1" smtClean="0"/>
              <a:t>Municipality</a:t>
            </a:r>
            <a:r>
              <a:rPr lang="it-IT" dirty="0" smtClean="0"/>
              <a:t> or a </a:t>
            </a:r>
            <a:r>
              <a:rPr lang="it-IT" dirty="0" err="1" smtClean="0"/>
              <a:t>territory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491" y="836712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Bottom-up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5" y="1772816"/>
            <a:ext cx="8424936" cy="4497363"/>
          </a:xfrm>
        </p:spPr>
        <p:txBody>
          <a:bodyPr>
            <a:normAutofit/>
          </a:bodyPr>
          <a:lstStyle/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operate </a:t>
            </a:r>
            <a:r>
              <a:rPr lang="it-IT" dirty="0" err="1" smtClean="0"/>
              <a:t>at</a:t>
            </a:r>
            <a:r>
              <a:rPr lang="it-IT" dirty="0" smtClean="0"/>
              <a:t> building scale, and are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evaluate</a:t>
            </a:r>
            <a:r>
              <a:rPr lang="it-IT" dirty="0" smtClean="0"/>
              <a:t> the </a:t>
            </a:r>
            <a:r>
              <a:rPr lang="it-IT" dirty="0" err="1" smtClean="0"/>
              <a:t>energy</a:t>
            </a:r>
            <a:r>
              <a:rPr lang="it-IT" dirty="0" smtClean="0"/>
              <a:t> balance of a single building with high </a:t>
            </a:r>
            <a:r>
              <a:rPr lang="it-IT" dirty="0" err="1" smtClean="0"/>
              <a:t>detail</a:t>
            </a:r>
            <a:endParaRPr lang="it-IT" dirty="0" smtClean="0"/>
          </a:p>
          <a:p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building scale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of the building </a:t>
            </a:r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 with </a:t>
            </a:r>
            <a:r>
              <a:rPr lang="it-IT" dirty="0" err="1" smtClean="0"/>
              <a:t>measurement</a:t>
            </a:r>
            <a:r>
              <a:rPr lang="it-IT" dirty="0" smtClean="0"/>
              <a:t> of the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for the </a:t>
            </a:r>
            <a:r>
              <a:rPr lang="it-IT" dirty="0" err="1" smtClean="0"/>
              <a:t>validation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Bottom-up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22565" r="36932" b="12175"/>
          <a:stretch/>
        </p:blipFill>
        <p:spPr bwMode="auto">
          <a:xfrm>
            <a:off x="1691680" y="836712"/>
            <a:ext cx="5688632" cy="52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483768" y="6169608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Simplified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models</a:t>
            </a:r>
            <a:r>
              <a:rPr lang="it-IT" sz="2400" b="1" dirty="0" smtClean="0"/>
              <a:t> for </a:t>
            </a:r>
            <a:r>
              <a:rPr lang="it-IT" sz="2400" b="1" dirty="0" err="1" smtClean="0"/>
              <a:t>urban</a:t>
            </a:r>
            <a:r>
              <a:rPr lang="it-IT" sz="2400" b="1" dirty="0" smtClean="0"/>
              <a:t> scale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82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491" y="836712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1187624" y="2780928"/>
            <a:ext cx="28083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TOP-DOWN MODELS</a:t>
            </a:r>
            <a:endParaRPr lang="en-US" dirty="0"/>
          </a:p>
        </p:txBody>
      </p:sp>
      <p:sp>
        <p:nvSpPr>
          <p:cNvPr id="6" name="Freccia a destra 5"/>
          <p:cNvSpPr/>
          <p:nvPr/>
        </p:nvSpPr>
        <p:spPr>
          <a:xfrm>
            <a:off x="4067944" y="306896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4856942" y="2780928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(</a:t>
            </a:r>
            <a:r>
              <a:rPr lang="it-IT" dirty="0" err="1" smtClean="0"/>
              <a:t>Average</a:t>
            </a:r>
            <a:r>
              <a:rPr lang="it-IT" dirty="0" smtClean="0"/>
              <a:t>) building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endParaRPr lang="en-US" dirty="0"/>
          </a:p>
        </p:txBody>
      </p:sp>
      <p:sp>
        <p:nvSpPr>
          <p:cNvPr id="8" name="Rettangolo arrotondato 7"/>
          <p:cNvSpPr/>
          <p:nvPr/>
        </p:nvSpPr>
        <p:spPr>
          <a:xfrm>
            <a:off x="1187624" y="4149168"/>
            <a:ext cx="280831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BOTTOM-UP MODELS</a:t>
            </a:r>
            <a:endParaRPr lang="en-US" dirty="0"/>
          </a:p>
        </p:txBody>
      </p:sp>
      <p:sp>
        <p:nvSpPr>
          <p:cNvPr id="9" name="Freccia a destra 8"/>
          <p:cNvSpPr/>
          <p:nvPr/>
        </p:nvSpPr>
        <p:spPr>
          <a:xfrm>
            <a:off x="4067944" y="4437200"/>
            <a:ext cx="720080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856942" y="4149168"/>
            <a:ext cx="2952328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building are </a:t>
            </a:r>
            <a:r>
              <a:rPr lang="it-IT" dirty="0" err="1" smtClean="0"/>
              <a:t>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4D62-EF2F-4AEF-AF56-70A53D5F95F3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1043608" y="332656"/>
            <a:ext cx="72008" cy="655272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16200000">
            <a:off x="220162" y="55485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Bottom-up model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220162" y="14441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Top-down model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283894" y="55485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Building scale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40142" y="1192105"/>
            <a:ext cx="165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Territorial scale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184158" y="32803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Urban scale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139952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63688" y="404664"/>
            <a:ext cx="2376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Who?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JRC-Covenant of Mayors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Metropolitan Cities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139952" y="404664"/>
            <a:ext cx="49685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Hourly climatic data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Technical Map of the Metropolitan City of Torino (CTP)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Municipal Technical Map for the City of Torino (CTC)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2011 ISTAT census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Thermal and electrical energy consumption data at Municipality scale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PUT/PUMS urban traffic plan and sustainable urban mobility plan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4644008" y="230782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2195736" y="279944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Statistical model on municipality scale (with a distribution of energy consumption data based on heated volumes or number of users)</a:t>
            </a:r>
          </a:p>
        </p:txBody>
      </p:sp>
      <p:sp>
        <p:nvSpPr>
          <p:cNvPr id="17" name="Freccia in giù 16"/>
          <p:cNvSpPr/>
          <p:nvPr/>
        </p:nvSpPr>
        <p:spPr>
          <a:xfrm>
            <a:off x="4644008" y="3375511"/>
            <a:ext cx="36004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2195736" y="378904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Comparison between bottom-up and top-down approaches 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4211960" y="5517232"/>
            <a:ext cx="0" cy="1085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835696" y="5468679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Who?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Public administrations/Utilities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Municipalities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211960" y="5468679"/>
            <a:ext cx="3960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Data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Buildings’ data: construction period, envelope typologies, system efficiencies, type of users, …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Thermal and electrical energy consumption data at building scale - </a:t>
            </a:r>
            <a:r>
              <a:rPr lang="en-US" sz="1400" dirty="0" smtClean="0">
                <a:solidFill>
                  <a:schemeClr val="tx2"/>
                </a:solidFill>
              </a:rPr>
              <a:t>Users’ behavior</a:t>
            </a:r>
          </a:p>
        </p:txBody>
      </p:sp>
      <p:sp>
        <p:nvSpPr>
          <p:cNvPr id="22" name="Freccia in giù 21"/>
          <p:cNvSpPr/>
          <p:nvPr/>
        </p:nvSpPr>
        <p:spPr>
          <a:xfrm rot="10800000">
            <a:off x="4644009" y="5108639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1583668" y="453954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Definition of a energy-use model with heating, cooling and electrical energy demand (with the hourly characteristic curve )</a:t>
            </a:r>
          </a:p>
        </p:txBody>
      </p:sp>
      <p:sp>
        <p:nvSpPr>
          <p:cNvPr id="24" name="Freccia in giù 23"/>
          <p:cNvSpPr/>
          <p:nvPr/>
        </p:nvSpPr>
        <p:spPr>
          <a:xfrm rot="10800000">
            <a:off x="4644009" y="4107497"/>
            <a:ext cx="36004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4"/>
          <p:cNvSpPr txBox="1"/>
          <p:nvPr/>
        </p:nvSpPr>
        <p:spPr>
          <a:xfrm rot="16200000">
            <a:off x="413539" y="3280338"/>
            <a:ext cx="187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Torino case study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1060</Words>
  <Application>Microsoft Office PowerPoint</Application>
  <PresentationFormat>Presentazione su schermo (4:3)</PresentationFormat>
  <Paragraphs>173</Paragraphs>
  <Slides>22</Slides>
  <Notes>4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Tema di Office</vt:lpstr>
      <vt:lpstr>Hybrid models for the evaluation of energy sustainability in urban areas</vt:lpstr>
      <vt:lpstr>Scope of the work</vt:lpstr>
      <vt:lpstr>Mapping tool features</vt:lpstr>
      <vt:lpstr>Usually adopted methodologies for energy mapping with GIS based tool</vt:lpstr>
      <vt:lpstr>Top-down models</vt:lpstr>
      <vt:lpstr>Bottom-up models</vt:lpstr>
      <vt:lpstr>Bottom-up models</vt:lpstr>
      <vt:lpstr>Models comparison</vt:lpstr>
      <vt:lpstr>Presentazione standard di PowerPoint</vt:lpstr>
      <vt:lpstr>Hybrid Model</vt:lpstr>
      <vt:lpstr>Presentazione standard di PowerPoint</vt:lpstr>
      <vt:lpstr>Presentazione standard di PowerPoint</vt:lpstr>
      <vt:lpstr>Presentazione standard di PowerPoint</vt:lpstr>
      <vt:lpstr>Result of hybrid energy mapping models</vt:lpstr>
      <vt:lpstr>Urban context variables </vt:lpstr>
      <vt:lpstr>Presentazione standard di PowerPoint</vt:lpstr>
      <vt:lpstr>Presentazione standard di PowerPoint</vt:lpstr>
      <vt:lpstr>Result of hybrid energy mapping models</vt:lpstr>
      <vt:lpstr>Result of hybrid energy mapping models</vt:lpstr>
      <vt:lpstr>Result of hybrid energy mapping models</vt:lpstr>
      <vt:lpstr>Result of hybrid energy mapping models</vt:lpstr>
      <vt:lpstr>Presentazione standard di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Mariapia Martino</cp:lastModifiedBy>
  <cp:revision>249</cp:revision>
  <cp:lastPrinted>2017-09-05T17:21:13Z</cp:lastPrinted>
  <dcterms:created xsi:type="dcterms:W3CDTF">2012-06-11T10:34:14Z</dcterms:created>
  <dcterms:modified xsi:type="dcterms:W3CDTF">2017-09-06T20:23:04Z</dcterms:modified>
</cp:coreProperties>
</file>