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9" r:id="rId2"/>
    <p:sldId id="25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6" r:id="rId21"/>
    <p:sldId id="317" r:id="rId22"/>
    <p:sldId id="297" r:id="rId23"/>
    <p:sldId id="315"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15:clr>
            <a:srgbClr val="A4A3A4"/>
          </p15:clr>
        </p15:guide>
        <p15:guide id="4" pos="229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800"/>
    <a:srgbClr val="BED600"/>
    <a:srgbClr val="2EA4A4"/>
    <a:srgbClr val="1E2C92"/>
    <a:srgbClr val="24807E"/>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91" autoAdjust="0"/>
  </p:normalViewPr>
  <p:slideViewPr>
    <p:cSldViewPr>
      <p:cViewPr>
        <p:scale>
          <a:sx n="99" d="100"/>
          <a:sy n="99" d="100"/>
        </p:scale>
        <p:origin x="-1072" y="-288"/>
      </p:cViewPr>
      <p:guideLst>
        <p:guide orient="horz"/>
        <p:guide pos="5759"/>
      </p:guideLst>
    </p:cSldViewPr>
  </p:slideViewPr>
  <p:notesTextViewPr>
    <p:cViewPr>
      <p:scale>
        <a:sx n="140" d="100"/>
        <a:sy n="140" d="100"/>
      </p:scale>
      <p:origin x="0" y="0"/>
    </p:cViewPr>
  </p:notesTextViewPr>
  <p:sorterViewPr>
    <p:cViewPr>
      <p:scale>
        <a:sx n="100" d="100"/>
        <a:sy n="100" d="100"/>
      </p:scale>
      <p:origin x="0" y="0"/>
    </p:cViewPr>
  </p:sorterViewPr>
  <p:notesViewPr>
    <p:cSldViewPr>
      <p:cViewPr>
        <p:scale>
          <a:sx n="183" d="100"/>
          <a:sy n="183" d="100"/>
        </p:scale>
        <p:origin x="-760" y="30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3" Type="http://schemas.microsoft.com/office/2015/10/relationships/revisionInfo" Target="revisionInfo.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40013-689B-4907-9E23-5B80BD8408B5}" type="datetimeFigureOut">
              <a:rPr lang="fr-BE" smtClean="0"/>
              <a:t>6/09/17</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B3AB5-9F5B-455C-84DC-14F3B5869DEA}" type="slidenum">
              <a:rPr lang="fr-BE" smtClean="0"/>
              <a:t>‹#›</a:t>
            </a:fld>
            <a:endParaRPr lang="fr-BE"/>
          </a:p>
        </p:txBody>
      </p:sp>
    </p:spTree>
    <p:extLst>
      <p:ext uri="{BB962C8B-B14F-4D97-AF65-F5344CB8AC3E}">
        <p14:creationId xmlns:p14="http://schemas.microsoft.com/office/powerpoint/2010/main" val="66994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slight overconsumption of the storage heaters compared to the direct electrical heater can be observed. This is mainly due to the static emission occurring during non-occupied hours (blue curve in Figure 6).  The total amount of energy consumed during peak hours in February is 134 kWh for the direct electrical hours, 35 kWh for the storage heaters and 47 kWh for the heat pump coupled to buffer tanks. Relatively, storage heaters and heat pumps with buffer tanks seem to be suitable options for load shifting, compared to direct electrical heaters. However, conclusions regarding the load shifting related to the heat pump with buffer tanks are difficult to draw since they are highly dependent on the tank volume considered.</a:t>
            </a:r>
            <a:endParaRPr lang="fr-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15</a:t>
            </a:fld>
            <a:endParaRPr lang="fr-BE"/>
          </a:p>
        </p:txBody>
      </p:sp>
    </p:spTree>
    <p:extLst>
      <p:ext uri="{BB962C8B-B14F-4D97-AF65-F5344CB8AC3E}">
        <p14:creationId xmlns:p14="http://schemas.microsoft.com/office/powerpoint/2010/main" val="152107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22</a:t>
            </a:fld>
            <a:endParaRPr lang="fr-BE"/>
          </a:p>
        </p:txBody>
      </p:sp>
    </p:spTree>
    <p:extLst>
      <p:ext uri="{BB962C8B-B14F-4D97-AF65-F5344CB8AC3E}">
        <p14:creationId xmlns:p14="http://schemas.microsoft.com/office/powerpoint/2010/main" val="303191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775197" y="0"/>
            <a:ext cx="40059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0" name="Rectangle 19"/>
          <p:cNvSpPr/>
          <p:nvPr userDrawn="1"/>
        </p:nvSpPr>
        <p:spPr>
          <a:xfrm>
            <a:off x="-9069" y="5219700"/>
            <a:ext cx="9153069" cy="147370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 name="Title 1"/>
          <p:cNvSpPr>
            <a:spLocks noGrp="1"/>
          </p:cNvSpPr>
          <p:nvPr>
            <p:ph type="ctrTitle"/>
          </p:nvPr>
        </p:nvSpPr>
        <p:spPr>
          <a:xfrm>
            <a:off x="4775197" y="296918"/>
            <a:ext cx="4005943" cy="2992519"/>
          </a:xfrm>
        </p:spPr>
        <p:txBody>
          <a:bodyPr anchor="t">
            <a:noAutofit/>
          </a:bodyPr>
          <a:lstStyle>
            <a:lvl1pPr>
              <a:defRPr sz="44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5197" y="3467604"/>
            <a:ext cx="4005943"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224432" y="1412776"/>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133055" y="1234877"/>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33055" y="4509120"/>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24432" y="4365848"/>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7607"/>
          <a:stretch/>
        </p:blipFill>
        <p:spPr bwMode="auto">
          <a:xfrm>
            <a:off x="1273958" y="862665"/>
            <a:ext cx="1851970" cy="18102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6852" y="5183501"/>
            <a:ext cx="3442631" cy="1674499"/>
          </a:xfrm>
          <a:prstGeom prst="rect">
            <a:avLst/>
          </a:prstGeom>
        </p:spPr>
      </p:pic>
      <p:pic>
        <p:nvPicPr>
          <p:cNvPr id="16"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912" r="45185"/>
          <a:stretch/>
        </p:blipFill>
        <p:spPr bwMode="auto">
          <a:xfrm>
            <a:off x="706951" y="2708635"/>
            <a:ext cx="2985984" cy="187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1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9069" y="648072"/>
            <a:ext cx="9153069" cy="3933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0" name="Rectangle 19"/>
          <p:cNvSpPr/>
          <p:nvPr userDrawn="1"/>
        </p:nvSpPr>
        <p:spPr>
          <a:xfrm>
            <a:off x="-9069" y="5219700"/>
            <a:ext cx="9153069" cy="147370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 name="Title 1"/>
          <p:cNvSpPr>
            <a:spLocks noGrp="1"/>
          </p:cNvSpPr>
          <p:nvPr>
            <p:ph type="ctrTitle"/>
          </p:nvPr>
        </p:nvSpPr>
        <p:spPr>
          <a:xfrm>
            <a:off x="-9069" y="776799"/>
            <a:ext cx="9153069" cy="2364170"/>
          </a:xfrm>
        </p:spPr>
        <p:txBody>
          <a:bodyPr anchor="t">
            <a:noAutofit/>
          </a:bodyPr>
          <a:lstStyle>
            <a:lvl1pPr>
              <a:defRPr sz="44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069" y="3467604"/>
            <a:ext cx="9153069" cy="111352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4" name="Grouper 3"/>
          <p:cNvGrpSpPr>
            <a:grpSpLocks noChangeAspect="1"/>
          </p:cNvGrpSpPr>
          <p:nvPr userDrawn="1"/>
        </p:nvGrpSpPr>
        <p:grpSpPr>
          <a:xfrm>
            <a:off x="107504" y="5733256"/>
            <a:ext cx="1750085" cy="720000"/>
            <a:chOff x="939137" y="5442800"/>
            <a:chExt cx="2497537" cy="1027508"/>
          </a:xfrm>
        </p:grpSpPr>
        <p:pic>
          <p:nvPicPr>
            <p:cNvPr id="14"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7607"/>
            <a:stretch/>
          </p:blipFill>
          <p:spPr bwMode="auto">
            <a:xfrm>
              <a:off x="939137" y="5442800"/>
              <a:ext cx="1051215" cy="10275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912" r="45185"/>
            <a:stretch/>
          </p:blipFill>
          <p:spPr bwMode="auto">
            <a:xfrm>
              <a:off x="1847836" y="5473957"/>
              <a:ext cx="1588838" cy="9963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470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260648"/>
            <a:ext cx="8229600" cy="752130"/>
          </a:xfrm>
        </p:spPr>
        <p:txBody>
          <a:bodyPr>
            <a:normAutofit/>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1314264"/>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470045" y="863216"/>
            <a:ext cx="8136235" cy="503237"/>
          </a:xfrm>
        </p:spPr>
        <p:txBody>
          <a:bodyPr/>
          <a:lstStyle>
            <a:lvl1pPr marL="0" indent="0">
              <a:buNone/>
              <a:defRPr/>
            </a:lvl1pPr>
          </a:lstStyle>
          <a:p>
            <a:pPr lvl="0"/>
            <a:r>
              <a:rPr lang="en-US" dirty="0"/>
              <a:t>Click to add subtitle</a:t>
            </a:r>
          </a:p>
        </p:txBody>
      </p:sp>
      <p:sp>
        <p:nvSpPr>
          <p:cNvPr id="11" name="Date Placeholder 10"/>
          <p:cNvSpPr>
            <a:spLocks noGrp="1"/>
          </p:cNvSpPr>
          <p:nvPr>
            <p:ph type="dt" sz="half" idx="14"/>
          </p:nvPr>
        </p:nvSpPr>
        <p:spPr/>
        <p:txBody>
          <a:bodyPr/>
          <a:lstStyle/>
          <a:p>
            <a:fld id="{91ABA4B7-7886-4D6B-8060-13E5314B0029}" type="datetime2">
              <a:rPr lang="en-US" smtClean="0"/>
              <a:pPr/>
              <a:t>mercredi 6 septembre 17</a:t>
            </a:fld>
            <a:endParaRPr lang="en-US" dirty="0"/>
          </a:p>
        </p:txBody>
      </p:sp>
      <p:sp>
        <p:nvSpPr>
          <p:cNvPr id="12" name="Footer Placeholder 11"/>
          <p:cNvSpPr>
            <a:spLocks noGrp="1"/>
          </p:cNvSpPr>
          <p:nvPr>
            <p:ph type="ftr" sz="quarter" idx="15"/>
          </p:nvPr>
        </p:nvSpPr>
        <p:spPr>
          <a:xfrm>
            <a:off x="4057600" y="18288"/>
            <a:ext cx="4114800" cy="329184"/>
          </a:xfrm>
        </p:spPr>
        <p:txBody>
          <a:bodyPr/>
          <a:lstStyle/>
          <a:p>
            <a:pPr algn="r"/>
            <a:endParaRPr lang="en-US" dirty="0"/>
          </a:p>
        </p:txBody>
      </p:sp>
      <p:sp>
        <p:nvSpPr>
          <p:cNvPr id="13" name="Slide Number Placeholder 12"/>
          <p:cNvSpPr>
            <a:spLocks noGrp="1"/>
          </p:cNvSpPr>
          <p:nvPr>
            <p:ph type="sldNum" sz="quarter" idx="16"/>
          </p:nvPr>
        </p:nvSpPr>
        <p:spPr/>
        <p:txBody>
          <a:bodyPr/>
          <a:lstStyle/>
          <a:p>
            <a:fld id="{0CFEC368-1D7A-4F81-ABF6-AE0E36BAF64C}" type="slidenum">
              <a:rPr lang="en-US" smtClean="0"/>
              <a:pPr/>
              <a:t>‹#›</a:t>
            </a:fld>
            <a:endParaRPr lang="en-US" dirty="0"/>
          </a:p>
        </p:txBody>
      </p:sp>
      <p:pic>
        <p:nvPicPr>
          <p:cNvPr id="14" name="Picture 4" descr="Image result for ulg nouveau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5188"/>
          <a:stretch/>
        </p:blipFill>
        <p:spPr bwMode="auto">
          <a:xfrm>
            <a:off x="8214262" y="12820"/>
            <a:ext cx="854038" cy="34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313656"/>
            <a:ext cx="8229600" cy="752130"/>
          </a:xfrm>
        </p:spPr>
        <p:txBody>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200" y="1020414"/>
            <a:ext cx="8229600" cy="53743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1007232"/>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91ABA4B7-7886-4D6B-8060-13E5314B0029}" type="datetime2">
              <a:rPr lang="en-US" smtClean="0"/>
              <a:pPr/>
              <a:t>mercredi 6 septembre 17</a:t>
            </a:fld>
            <a:endParaRPr lang="en-US" dirty="0"/>
          </a:p>
        </p:txBody>
      </p:sp>
      <p:sp>
        <p:nvSpPr>
          <p:cNvPr id="10" name="Footer Placeholder 9"/>
          <p:cNvSpPr>
            <a:spLocks noGrp="1"/>
          </p:cNvSpPr>
          <p:nvPr>
            <p:ph type="ftr" sz="quarter" idx="11"/>
          </p:nvPr>
        </p:nvSpPr>
        <p:spPr>
          <a:xfrm>
            <a:off x="4057600" y="18288"/>
            <a:ext cx="4114800" cy="329184"/>
          </a:xfrm>
        </p:spPr>
        <p:txBody>
          <a:bodyPr/>
          <a:lstStyle/>
          <a:p>
            <a:pPr algn="r"/>
            <a:endParaRPr lang="en-US" dirty="0"/>
          </a:p>
        </p:txBody>
      </p:sp>
      <p:sp>
        <p:nvSpPr>
          <p:cNvPr id="11" name="Slide Number Placeholder 10"/>
          <p:cNvSpPr>
            <a:spLocks noGrp="1"/>
          </p:cNvSpPr>
          <p:nvPr>
            <p:ph type="sldNum" sz="quarter" idx="12"/>
          </p:nvPr>
        </p:nvSpPr>
        <p:spPr/>
        <p:txBody>
          <a:bodyPr/>
          <a:lstStyle/>
          <a:p>
            <a:fld id="{0CFEC368-1D7A-4F81-ABF6-AE0E36BAF64C}" type="slidenum">
              <a:rPr lang="en-US" smtClean="0"/>
              <a:pPr/>
              <a:t>‹#›</a:t>
            </a:fld>
            <a:endParaRPr lang="en-US" dirty="0"/>
          </a:p>
        </p:txBody>
      </p:sp>
      <p:pic>
        <p:nvPicPr>
          <p:cNvPr id="1028" name="Picture 4" descr="Image result for ulg nouveau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5188"/>
          <a:stretch/>
        </p:blipFill>
        <p:spPr bwMode="auto">
          <a:xfrm>
            <a:off x="8214262" y="12820"/>
            <a:ext cx="854038" cy="34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1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6" name="Rectangle 5"/>
          <p:cNvSpPr/>
          <p:nvPr userDrawn="1"/>
        </p:nvSpPr>
        <p:spPr>
          <a:xfrm>
            <a:off x="0" y="2636912"/>
            <a:ext cx="9144000"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0" y="4293096"/>
            <a:ext cx="9144000" cy="1800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57" y="5805264"/>
            <a:ext cx="1440000" cy="95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userDrawn="1"/>
        </p:nvSpPr>
        <p:spPr>
          <a:xfrm>
            <a:off x="0" y="-27384"/>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ooter Placeholder 4"/>
          <p:cNvSpPr txBox="1">
            <a:spLocks/>
          </p:cNvSpPr>
          <p:nvPr userDrawn="1"/>
        </p:nvSpPr>
        <p:spPr>
          <a:xfrm>
            <a:off x="3429000" y="-9096"/>
            <a:ext cx="5257800" cy="32918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LIEGE CREATIVE – 24 mars 2017 </a:t>
            </a:r>
            <a:endParaRPr lang="en-US" dirty="0"/>
          </a:p>
        </p:txBody>
      </p:sp>
      <p:sp>
        <p:nvSpPr>
          <p:cNvPr id="11" name="Date Placeholder 3"/>
          <p:cNvSpPr txBox="1">
            <a:spLocks/>
          </p:cNvSpPr>
          <p:nvPr userDrawn="1"/>
        </p:nvSpPr>
        <p:spPr>
          <a:xfrm>
            <a:off x="457200" y="-9096"/>
            <a:ext cx="2895600" cy="329184"/>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Emeline Georges</a:t>
            </a:r>
            <a:endParaRPr lang="en-US" dirty="0"/>
          </a:p>
        </p:txBody>
      </p:sp>
    </p:spTree>
    <p:extLst>
      <p:ext uri="{BB962C8B-B14F-4D97-AF65-F5344CB8AC3E}">
        <p14:creationId xmlns:p14="http://schemas.microsoft.com/office/powerpoint/2010/main" val="395240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6" name="Rectangle 5"/>
          <p:cNvSpPr/>
          <p:nvPr userDrawn="1"/>
        </p:nvSpPr>
        <p:spPr>
          <a:xfrm>
            <a:off x="0" y="2636912"/>
            <a:ext cx="9144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0" y="4653136"/>
            <a:ext cx="9144000" cy="1800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57" y="5805264"/>
            <a:ext cx="1440000" cy="95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userDrawn="1"/>
        </p:nvSpPr>
        <p:spPr>
          <a:xfrm>
            <a:off x="0" y="-27384"/>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ooter Placeholder 4"/>
          <p:cNvSpPr txBox="1">
            <a:spLocks/>
          </p:cNvSpPr>
          <p:nvPr userDrawn="1"/>
        </p:nvSpPr>
        <p:spPr>
          <a:xfrm>
            <a:off x="3429000" y="-9096"/>
            <a:ext cx="5257800" cy="32918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LIEGE CREATIVE – 24 mars 2017 </a:t>
            </a:r>
            <a:endParaRPr lang="en-US" dirty="0"/>
          </a:p>
        </p:txBody>
      </p:sp>
      <p:sp>
        <p:nvSpPr>
          <p:cNvPr id="11" name="Date Placeholder 3"/>
          <p:cNvSpPr txBox="1">
            <a:spLocks/>
          </p:cNvSpPr>
          <p:nvPr userDrawn="1"/>
        </p:nvSpPr>
        <p:spPr>
          <a:xfrm>
            <a:off x="457200" y="-9096"/>
            <a:ext cx="2895600" cy="329184"/>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Emeline Georges</a:t>
            </a:r>
            <a:endParaRPr lang="en-US" dirty="0"/>
          </a:p>
        </p:txBody>
      </p:sp>
    </p:spTree>
    <p:extLst>
      <p:ext uri="{BB962C8B-B14F-4D97-AF65-F5344CB8AC3E}">
        <p14:creationId xmlns:p14="http://schemas.microsoft.com/office/powerpoint/2010/main" val="240953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6" name="Rectangle 5"/>
          <p:cNvSpPr/>
          <p:nvPr userDrawn="1"/>
        </p:nvSpPr>
        <p:spPr>
          <a:xfrm>
            <a:off x="0" y="2636912"/>
            <a:ext cx="9144000" cy="24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0" y="5193216"/>
            <a:ext cx="9144000" cy="1800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57" y="5805264"/>
            <a:ext cx="1440000" cy="95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userDrawn="1"/>
        </p:nvSpPr>
        <p:spPr>
          <a:xfrm>
            <a:off x="0" y="-27384"/>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ooter Placeholder 4"/>
          <p:cNvSpPr txBox="1">
            <a:spLocks/>
          </p:cNvSpPr>
          <p:nvPr userDrawn="1"/>
        </p:nvSpPr>
        <p:spPr>
          <a:xfrm>
            <a:off x="3429000" y="-9096"/>
            <a:ext cx="5257800" cy="32918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LIEGE CREATIVE – 24 mars 2017 </a:t>
            </a:r>
            <a:endParaRPr lang="en-US" dirty="0"/>
          </a:p>
        </p:txBody>
      </p:sp>
      <p:sp>
        <p:nvSpPr>
          <p:cNvPr id="11" name="Date Placeholder 3"/>
          <p:cNvSpPr txBox="1">
            <a:spLocks/>
          </p:cNvSpPr>
          <p:nvPr userDrawn="1"/>
        </p:nvSpPr>
        <p:spPr>
          <a:xfrm>
            <a:off x="457200" y="-9096"/>
            <a:ext cx="2895600" cy="329184"/>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Emeline Georges</a:t>
            </a:r>
            <a:endParaRPr lang="en-US" dirty="0"/>
          </a:p>
        </p:txBody>
      </p:sp>
    </p:spTree>
    <p:extLst>
      <p:ext uri="{BB962C8B-B14F-4D97-AF65-F5344CB8AC3E}">
        <p14:creationId xmlns:p14="http://schemas.microsoft.com/office/powerpoint/2010/main" val="3157802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446316"/>
            <a:ext cx="8229600" cy="7521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09912"/>
            <a:ext cx="8229600" cy="5116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1ABA4B7-7886-4D6B-8060-13E5314B0029}" type="datetime2">
              <a:rPr lang="en-US" smtClean="0"/>
              <a:pPr/>
              <a:t>mercredi 6 septembre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a:t>International Conference on Compressors and their Technologies</a:t>
            </a:r>
            <a:endParaRPr lang="en-US" dirty="0"/>
          </a:p>
        </p:txBody>
      </p:sp>
      <p:sp>
        <p:nvSpPr>
          <p:cNvPr id="6" name="Slide Number Placeholder 5"/>
          <p:cNvSpPr>
            <a:spLocks noGrp="1"/>
          </p:cNvSpPr>
          <p:nvPr>
            <p:ph type="sldNum" sz="quarter" idx="4"/>
          </p:nvPr>
        </p:nvSpPr>
        <p:spPr>
          <a:xfrm>
            <a:off x="8686800" y="6528816"/>
            <a:ext cx="428171" cy="329184"/>
          </a:xfrm>
          <a:prstGeom prst="rect">
            <a:avLst/>
          </a:prstGeom>
        </p:spPr>
        <p:txBody>
          <a:bodyPr vert="horz" lIns="91440" tIns="45720" rIns="91440" bIns="45720" rtlCol="0" anchor="ctr"/>
          <a:lstStyle>
            <a:lvl1pPr algn="l">
              <a:defRPr sz="1400" b="1">
                <a:solidFill>
                  <a:srgbClr val="D2533C"/>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10203294"/>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 id="2147483662" r:id="rId4"/>
    <p:sldLayoutId id="2147483663" r:id="rId5"/>
    <p:sldLayoutId id="2147483664" r:id="rId6"/>
    <p:sldLayoutId id="2147483665" r:id="rId7"/>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emf"/><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Vincent.lemort@ulg.ac.b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23.png"/><Relationship Id="rId7"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
            </a:r>
            <a:br>
              <a:rPr lang="en-US" sz="2400" dirty="0" smtClean="0"/>
            </a:br>
            <a:r>
              <a:rPr lang="en-US" sz="2800" dirty="0" smtClean="0"/>
              <a:t>Comparison of THREE ELECTRICAL SPACE HEATING SYSTEMS IN LOW ENERGY BUILDINGS FOR SMART LOAD MANAGEMENT</a:t>
            </a:r>
            <a:endParaRPr lang="en-US" sz="4800" dirty="0"/>
          </a:p>
        </p:txBody>
      </p:sp>
      <p:sp>
        <p:nvSpPr>
          <p:cNvPr id="3" name="Subtitle 2"/>
          <p:cNvSpPr>
            <a:spLocks noGrp="1"/>
          </p:cNvSpPr>
          <p:nvPr>
            <p:ph type="subTitle" idx="1"/>
          </p:nvPr>
        </p:nvSpPr>
        <p:spPr>
          <a:xfrm>
            <a:off x="-9069" y="3356992"/>
            <a:ext cx="9153069" cy="1224136"/>
          </a:xfrm>
        </p:spPr>
        <p:txBody>
          <a:bodyPr>
            <a:normAutofit fontScale="77500" lnSpcReduction="20000"/>
          </a:bodyPr>
          <a:lstStyle/>
          <a:p>
            <a:r>
              <a:rPr lang="en-US" b="1" i="1" dirty="0" smtClean="0"/>
              <a:t>V</a:t>
            </a:r>
            <a:r>
              <a:rPr lang="en-US" b="1" i="1" dirty="0"/>
              <a:t>. </a:t>
            </a:r>
            <a:r>
              <a:rPr lang="en-US" b="1" i="1" dirty="0" smtClean="0"/>
              <a:t>Lemort</a:t>
            </a:r>
            <a:r>
              <a:rPr lang="en-US" i="1" dirty="0" smtClean="0"/>
              <a:t>, S. </a:t>
            </a:r>
            <a:r>
              <a:rPr lang="en-US" i="1" dirty="0" err="1" smtClean="0"/>
              <a:t>Gendebien</a:t>
            </a:r>
            <a:r>
              <a:rPr lang="en-US" i="1" dirty="0" smtClean="0"/>
              <a:t>, F. </a:t>
            </a:r>
            <a:r>
              <a:rPr lang="en-US" i="1" dirty="0" err="1" smtClean="0"/>
              <a:t>Ransy</a:t>
            </a:r>
            <a:r>
              <a:rPr lang="en-US" i="1" dirty="0" smtClean="0"/>
              <a:t> and E. Georges</a:t>
            </a:r>
            <a:endParaRPr lang="en-US" b="1" i="1" dirty="0"/>
          </a:p>
          <a:p>
            <a:endParaRPr lang="fr-FR" dirty="0"/>
          </a:p>
          <a:p>
            <a:r>
              <a:rPr lang="fr-FR" b="1" dirty="0" smtClean="0"/>
              <a:t>International </a:t>
            </a:r>
            <a:r>
              <a:rPr lang="fr-FR" b="1" dirty="0" err="1"/>
              <a:t>Conference</a:t>
            </a:r>
            <a:r>
              <a:rPr lang="fr-FR" b="1" dirty="0"/>
              <a:t> on </a:t>
            </a:r>
            <a:r>
              <a:rPr lang="fr-FR" b="1" dirty="0" smtClean="0"/>
              <a:t>SUSTAINABILITY </a:t>
            </a:r>
            <a:r>
              <a:rPr lang="fr-FR" b="1" dirty="0"/>
              <a:t>&amp; ENERGY ISSUES </a:t>
            </a:r>
            <a:endParaRPr lang="fr-FR" b="1" dirty="0" smtClean="0"/>
          </a:p>
          <a:p>
            <a:r>
              <a:rPr lang="en-US" dirty="0" smtClean="0"/>
              <a:t>Brussels, September 7</a:t>
            </a:r>
            <a:r>
              <a:rPr lang="en-US" baseline="30000" dirty="0" smtClean="0"/>
              <a:t>th</a:t>
            </a:r>
            <a:r>
              <a:rPr lang="en-US" dirty="0" smtClean="0"/>
              <a:t> 2017</a:t>
            </a:r>
          </a:p>
          <a:p>
            <a:endParaRPr lang="en-US" b="1" baseline="300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686009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study and assumptions</a:t>
            </a:r>
            <a:endParaRPr lang="en-US" sz="3200" dirty="0"/>
          </a:p>
        </p:txBody>
      </p:sp>
      <p:sp>
        <p:nvSpPr>
          <p:cNvPr id="4" name="Text Placeholder 3"/>
          <p:cNvSpPr>
            <a:spLocks noGrp="1"/>
          </p:cNvSpPr>
          <p:nvPr>
            <p:ph type="body" sz="quarter" idx="13"/>
          </p:nvPr>
        </p:nvSpPr>
        <p:spPr>
          <a:xfrm>
            <a:off x="470045" y="836712"/>
            <a:ext cx="8136235" cy="503237"/>
          </a:xfrm>
        </p:spPr>
        <p:txBody>
          <a:bodyPr/>
          <a:lstStyle/>
          <a:p>
            <a:r>
              <a:rPr lang="en-US" i="1" dirty="0" smtClean="0"/>
              <a:t>Assumptions</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10</a:t>
            </a:fld>
            <a:endParaRPr lang="en-US" dirty="0"/>
          </a:p>
        </p:txBody>
      </p:sp>
      <p:grpSp>
        <p:nvGrpSpPr>
          <p:cNvPr id="15" name="Groupe 44"/>
          <p:cNvGrpSpPr/>
          <p:nvPr/>
        </p:nvGrpSpPr>
        <p:grpSpPr>
          <a:xfrm>
            <a:off x="1331640" y="1435646"/>
            <a:ext cx="6408712" cy="5184576"/>
            <a:chOff x="1331640" y="692696"/>
            <a:chExt cx="6408712" cy="5184576"/>
          </a:xfrm>
        </p:grpSpPr>
        <p:sp>
          <p:nvSpPr>
            <p:cNvPr id="16" name="Rectangle à coins arrondis 15"/>
            <p:cNvSpPr/>
            <p:nvPr/>
          </p:nvSpPr>
          <p:spPr>
            <a:xfrm>
              <a:off x="4283475" y="1196752"/>
              <a:ext cx="1152128" cy="223224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800" b="0" i="0" u="none" strike="noStrike" kern="0" cap="none" spc="0" normalizeH="0" baseline="0" noProof="0" dirty="0">
                  <a:ln>
                    <a:noFill/>
                  </a:ln>
                  <a:solidFill>
                    <a:prstClr val="black"/>
                  </a:solidFill>
                  <a:effectLst/>
                  <a:uLnTx/>
                  <a:uFillTx/>
                  <a:latin typeface="Calibri"/>
                  <a:ea typeface="+mn-ea"/>
                  <a:cs typeface="+mn-cs"/>
                </a:rPr>
                <a:t>200L</a:t>
              </a:r>
            </a:p>
          </p:txBody>
        </p:sp>
        <p:sp>
          <p:nvSpPr>
            <p:cNvPr id="17" name="Rectangle à coins arrondis 16"/>
            <p:cNvSpPr/>
            <p:nvPr/>
          </p:nvSpPr>
          <p:spPr>
            <a:xfrm>
              <a:off x="4283475" y="3645024"/>
              <a:ext cx="1152128" cy="223224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BE" kern="0" dirty="0">
                  <a:solidFill>
                    <a:prstClr val="black"/>
                  </a:solidFill>
                  <a:latin typeface="Calibri"/>
                </a:rPr>
                <a:t>25</a:t>
              </a:r>
              <a:r>
                <a:rPr kumimoji="0" lang="fr-BE" sz="1800" b="0" i="0" u="none" strike="noStrike" kern="0" cap="none" spc="0" normalizeH="0" baseline="0" noProof="0" dirty="0">
                  <a:ln>
                    <a:noFill/>
                  </a:ln>
                  <a:solidFill>
                    <a:prstClr val="black"/>
                  </a:solidFill>
                  <a:effectLst/>
                  <a:uLnTx/>
                  <a:uFillTx/>
                  <a:latin typeface="Calibri"/>
                  <a:ea typeface="+mn-ea"/>
                  <a:cs typeface="+mn-cs"/>
                </a:rPr>
                <a:t>0L</a:t>
              </a:r>
            </a:p>
          </p:txBody>
        </p:sp>
        <p:sp>
          <p:nvSpPr>
            <p:cNvPr id="18" name="Rectangle 17"/>
            <p:cNvSpPr/>
            <p:nvPr/>
          </p:nvSpPr>
          <p:spPr>
            <a:xfrm>
              <a:off x="1331640" y="2708920"/>
              <a:ext cx="1944216" cy="18002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800" b="0" i="0" u="none" strike="noStrike" kern="0" cap="none" spc="0" normalizeH="0" baseline="0" noProof="0" dirty="0" smtClean="0">
                  <a:ln>
                    <a:noFill/>
                  </a:ln>
                  <a:solidFill>
                    <a:prstClr val="black"/>
                  </a:solidFill>
                  <a:effectLst/>
                  <a:uLnTx/>
                  <a:uFillTx/>
                  <a:latin typeface="Calibri"/>
                  <a:ea typeface="+mn-ea"/>
                  <a:cs typeface="+mn-cs"/>
                </a:rPr>
                <a:t>HEAT PUMP</a:t>
              </a:r>
              <a:endParaRPr kumimoji="0" lang="fr-BE"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9" name="Connecteur droit 18"/>
            <p:cNvCxnSpPr/>
            <p:nvPr/>
          </p:nvCxnSpPr>
          <p:spPr>
            <a:xfrm>
              <a:off x="3275856" y="2852936"/>
              <a:ext cx="1583683"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0" name="Connecteur droit 19"/>
            <p:cNvCxnSpPr/>
            <p:nvPr/>
          </p:nvCxnSpPr>
          <p:spPr>
            <a:xfrm>
              <a:off x="3275856" y="3284984"/>
              <a:ext cx="1583683"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1" name="Connecteur droit 20"/>
            <p:cNvCxnSpPr/>
            <p:nvPr/>
          </p:nvCxnSpPr>
          <p:spPr>
            <a:xfrm>
              <a:off x="5220072" y="1412776"/>
              <a:ext cx="1296144"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pic>
          <p:nvPicPr>
            <p:cNvPr id="22" name="Picture 2" descr="Image result for douche dess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692696"/>
              <a:ext cx="900000" cy="127016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eur droit 22"/>
            <p:cNvCxnSpPr/>
            <p:nvPr/>
          </p:nvCxnSpPr>
          <p:spPr>
            <a:xfrm>
              <a:off x="5220072" y="3284984"/>
              <a:ext cx="1296144"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4" name="Connecteur droit 23"/>
            <p:cNvCxnSpPr/>
            <p:nvPr/>
          </p:nvCxnSpPr>
          <p:spPr>
            <a:xfrm>
              <a:off x="3275856" y="4365104"/>
              <a:ext cx="648072"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5" name="Connecteur droit 24"/>
            <p:cNvCxnSpPr/>
            <p:nvPr/>
          </p:nvCxnSpPr>
          <p:spPr>
            <a:xfrm>
              <a:off x="3910013" y="4345781"/>
              <a:ext cx="8244" cy="1243461"/>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6" name="Connecteur droit 25"/>
            <p:cNvCxnSpPr/>
            <p:nvPr/>
          </p:nvCxnSpPr>
          <p:spPr>
            <a:xfrm>
              <a:off x="3898900" y="5578475"/>
              <a:ext cx="656824"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7" name="Connecteur droit 26"/>
            <p:cNvCxnSpPr/>
            <p:nvPr/>
          </p:nvCxnSpPr>
          <p:spPr>
            <a:xfrm flipV="1">
              <a:off x="4467933" y="2852936"/>
              <a:ext cx="391606" cy="144016"/>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8" name="Connecteur droit 27"/>
            <p:cNvCxnSpPr/>
            <p:nvPr/>
          </p:nvCxnSpPr>
          <p:spPr>
            <a:xfrm>
              <a:off x="4478290" y="3158230"/>
              <a:ext cx="381249" cy="126754"/>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9" name="Connecteur droit 28"/>
            <p:cNvCxnSpPr/>
            <p:nvPr/>
          </p:nvCxnSpPr>
          <p:spPr>
            <a:xfrm flipV="1">
              <a:off x="4478290" y="3041588"/>
              <a:ext cx="381249" cy="116642"/>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0" name="Connecteur droit 29"/>
            <p:cNvCxnSpPr/>
            <p:nvPr/>
          </p:nvCxnSpPr>
          <p:spPr>
            <a:xfrm>
              <a:off x="4464973" y="2996952"/>
              <a:ext cx="391606" cy="4463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1" name="Connecteur droit 30"/>
            <p:cNvCxnSpPr/>
            <p:nvPr/>
          </p:nvCxnSpPr>
          <p:spPr>
            <a:xfrm flipV="1">
              <a:off x="4161158" y="5267428"/>
              <a:ext cx="391606" cy="144016"/>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2" name="Connecteur droit 31"/>
            <p:cNvCxnSpPr/>
            <p:nvPr/>
          </p:nvCxnSpPr>
          <p:spPr>
            <a:xfrm>
              <a:off x="4164118" y="5127604"/>
              <a:ext cx="391606" cy="135632"/>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3" name="Connecteur droit 32"/>
            <p:cNvCxnSpPr/>
            <p:nvPr/>
          </p:nvCxnSpPr>
          <p:spPr>
            <a:xfrm flipV="1">
              <a:off x="4164118" y="4968875"/>
              <a:ext cx="385657" cy="15034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4" name="Connecteur droit 33"/>
            <p:cNvCxnSpPr/>
            <p:nvPr/>
          </p:nvCxnSpPr>
          <p:spPr>
            <a:xfrm>
              <a:off x="4164118" y="5415636"/>
              <a:ext cx="379307" cy="162839"/>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5" name="Connecteur droit 34"/>
            <p:cNvCxnSpPr/>
            <p:nvPr/>
          </p:nvCxnSpPr>
          <p:spPr>
            <a:xfrm>
              <a:off x="3275856" y="3933056"/>
              <a:ext cx="792000"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6" name="Connecteur droit 35"/>
            <p:cNvCxnSpPr/>
            <p:nvPr/>
          </p:nvCxnSpPr>
          <p:spPr>
            <a:xfrm>
              <a:off x="4046736" y="4964324"/>
              <a:ext cx="515739" cy="1376"/>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7" name="Connecteur droit 36"/>
            <p:cNvCxnSpPr/>
            <p:nvPr/>
          </p:nvCxnSpPr>
          <p:spPr>
            <a:xfrm>
              <a:off x="4062413" y="3917156"/>
              <a:ext cx="0" cy="105990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38" name="ZoneTexte 37"/>
            <p:cNvSpPr txBox="1"/>
            <p:nvPr/>
          </p:nvSpPr>
          <p:spPr>
            <a:xfrm>
              <a:off x="6486483" y="3068960"/>
              <a:ext cx="11294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0" i="0" u="none" strike="noStrike" kern="0" cap="none" spc="0" normalizeH="0" baseline="0" noProof="0" dirty="0" smtClean="0">
                  <a:ln>
                    <a:noFill/>
                  </a:ln>
                  <a:solidFill>
                    <a:prstClr val="black"/>
                  </a:solidFill>
                  <a:effectLst/>
                  <a:uLnTx/>
                  <a:uFillTx/>
                  <a:latin typeface="Calibri"/>
                </a:rPr>
                <a:t>Tap water</a:t>
              </a:r>
              <a:endParaRPr kumimoji="0" lang="fr-BE" sz="1800" b="0" i="0" u="none" strike="noStrike" kern="0" cap="none" spc="0" normalizeH="0" baseline="0" noProof="0" dirty="0">
                <a:ln>
                  <a:noFill/>
                </a:ln>
                <a:solidFill>
                  <a:prstClr val="black"/>
                </a:solidFill>
                <a:effectLst/>
                <a:uLnTx/>
                <a:uFillTx/>
                <a:latin typeface="Calibri"/>
              </a:endParaRPr>
            </a:p>
          </p:txBody>
        </p:sp>
        <p:sp>
          <p:nvSpPr>
            <p:cNvPr id="39" name="Rectangle 38"/>
            <p:cNvSpPr/>
            <p:nvPr/>
          </p:nvSpPr>
          <p:spPr>
            <a:xfrm>
              <a:off x="6588224" y="3789040"/>
              <a:ext cx="1152128" cy="2016224"/>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Calibri"/>
                <a:ea typeface="+mn-ea"/>
                <a:cs typeface="+mn-cs"/>
              </a:endParaRPr>
            </a:p>
          </p:txBody>
        </p:sp>
        <p:cxnSp>
          <p:nvCxnSpPr>
            <p:cNvPr id="40" name="Connecteur droit 39"/>
            <p:cNvCxnSpPr/>
            <p:nvPr/>
          </p:nvCxnSpPr>
          <p:spPr>
            <a:xfrm>
              <a:off x="5220072" y="3909690"/>
              <a:ext cx="1368152"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1" name="Connecteur droit 40"/>
            <p:cNvCxnSpPr/>
            <p:nvPr/>
          </p:nvCxnSpPr>
          <p:spPr>
            <a:xfrm>
              <a:off x="5220072" y="5661248"/>
              <a:ext cx="1368152" cy="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2" name="Connecteur droit 41"/>
            <p:cNvCxnSpPr/>
            <p:nvPr/>
          </p:nvCxnSpPr>
          <p:spPr>
            <a:xfrm>
              <a:off x="6660232" y="3909690"/>
              <a:ext cx="1008000" cy="0"/>
            </a:xfrm>
            <a:prstGeom prst="line">
              <a:avLst/>
            </a:prstGeom>
            <a:noFill/>
            <a:ln w="38100" cap="flat" cmpd="sng" algn="ctr">
              <a:solidFill>
                <a:sysClr val="window" lastClr="FFFFFF">
                  <a:lumMod val="50000"/>
                </a:sysClr>
              </a:solidFill>
              <a:prstDash val="solid"/>
            </a:ln>
            <a:effectLst>
              <a:outerShdw blurRad="40000" dist="23000" dir="5400000" rotWithShape="0">
                <a:srgbClr val="000000">
                  <a:alpha val="35000"/>
                </a:srgbClr>
              </a:outerShdw>
            </a:effectLst>
          </p:spPr>
        </p:cxnSp>
        <p:cxnSp>
          <p:nvCxnSpPr>
            <p:cNvPr id="44" name="Connecteur droit 43"/>
            <p:cNvCxnSpPr/>
            <p:nvPr/>
          </p:nvCxnSpPr>
          <p:spPr>
            <a:xfrm>
              <a:off x="6667251" y="5085184"/>
              <a:ext cx="1008000" cy="0"/>
            </a:xfrm>
            <a:prstGeom prst="line">
              <a:avLst/>
            </a:prstGeom>
            <a:noFill/>
            <a:ln w="38100" cap="flat" cmpd="sng" algn="ctr">
              <a:solidFill>
                <a:sysClr val="window" lastClr="FFFFFF">
                  <a:lumMod val="50000"/>
                </a:sysClr>
              </a:solidFill>
              <a:prstDash val="solid"/>
            </a:ln>
            <a:effectLst>
              <a:outerShdw blurRad="40000" dist="23000" dir="5400000" rotWithShape="0">
                <a:srgbClr val="000000">
                  <a:alpha val="35000"/>
                </a:srgbClr>
              </a:outerShdw>
            </a:effectLst>
          </p:spPr>
        </p:cxnSp>
        <p:cxnSp>
          <p:nvCxnSpPr>
            <p:cNvPr id="45" name="Connecteur droit 44"/>
            <p:cNvCxnSpPr/>
            <p:nvPr/>
          </p:nvCxnSpPr>
          <p:spPr>
            <a:xfrm>
              <a:off x="6667251" y="4221088"/>
              <a:ext cx="1008000" cy="0"/>
            </a:xfrm>
            <a:prstGeom prst="line">
              <a:avLst/>
            </a:prstGeom>
            <a:noFill/>
            <a:ln w="38100" cap="flat" cmpd="sng" algn="ctr">
              <a:solidFill>
                <a:sysClr val="window" lastClr="FFFFFF">
                  <a:lumMod val="50000"/>
                </a:sysClr>
              </a:solidFill>
              <a:prstDash val="solid"/>
            </a:ln>
            <a:effectLst>
              <a:outerShdw blurRad="40000" dist="23000" dir="5400000" rotWithShape="0">
                <a:srgbClr val="000000">
                  <a:alpha val="35000"/>
                </a:srgbClr>
              </a:outerShdw>
            </a:effectLst>
          </p:spPr>
        </p:cxnSp>
        <p:cxnSp>
          <p:nvCxnSpPr>
            <p:cNvPr id="46" name="Connecteur droit 45"/>
            <p:cNvCxnSpPr/>
            <p:nvPr/>
          </p:nvCxnSpPr>
          <p:spPr>
            <a:xfrm>
              <a:off x="6660232" y="5373216"/>
              <a:ext cx="1008000" cy="0"/>
            </a:xfrm>
            <a:prstGeom prst="line">
              <a:avLst/>
            </a:prstGeom>
            <a:noFill/>
            <a:ln w="38100" cap="flat" cmpd="sng" algn="ctr">
              <a:solidFill>
                <a:sysClr val="window" lastClr="FFFFFF">
                  <a:lumMod val="50000"/>
                </a:sysClr>
              </a:solidFill>
              <a:prstDash val="solid"/>
            </a:ln>
            <a:effectLst>
              <a:outerShdw blurRad="40000" dist="23000" dir="5400000" rotWithShape="0">
                <a:srgbClr val="000000">
                  <a:alpha val="35000"/>
                </a:srgbClr>
              </a:outerShdw>
            </a:effectLst>
          </p:spPr>
        </p:cxnSp>
        <p:cxnSp>
          <p:nvCxnSpPr>
            <p:cNvPr id="47" name="Connecteur droit 46"/>
            <p:cNvCxnSpPr/>
            <p:nvPr/>
          </p:nvCxnSpPr>
          <p:spPr>
            <a:xfrm>
              <a:off x="6667251" y="4509120"/>
              <a:ext cx="1008000" cy="0"/>
            </a:xfrm>
            <a:prstGeom prst="line">
              <a:avLst/>
            </a:prstGeom>
            <a:noFill/>
            <a:ln w="38100" cap="flat" cmpd="sng" algn="ctr">
              <a:solidFill>
                <a:sysClr val="window" lastClr="FFFFFF">
                  <a:lumMod val="50000"/>
                </a:sysClr>
              </a:solidFill>
              <a:prstDash val="solid"/>
            </a:ln>
            <a:effectLst>
              <a:outerShdw blurRad="40000" dist="23000" dir="5400000" rotWithShape="0">
                <a:srgbClr val="000000">
                  <a:alpha val="35000"/>
                </a:srgbClr>
              </a:outerShdw>
            </a:effectLst>
          </p:spPr>
        </p:cxnSp>
        <p:cxnSp>
          <p:nvCxnSpPr>
            <p:cNvPr id="48" name="Connecteur droit 47"/>
            <p:cNvCxnSpPr/>
            <p:nvPr/>
          </p:nvCxnSpPr>
          <p:spPr>
            <a:xfrm>
              <a:off x="6667251" y="4797152"/>
              <a:ext cx="1008000" cy="0"/>
            </a:xfrm>
            <a:prstGeom prst="line">
              <a:avLst/>
            </a:prstGeom>
            <a:noFill/>
            <a:ln w="38100" cap="flat" cmpd="sng" algn="ctr">
              <a:solidFill>
                <a:sysClr val="window" lastClr="FFFFFF">
                  <a:lumMod val="50000"/>
                </a:sysClr>
              </a:solidFill>
              <a:prstDash val="solid"/>
            </a:ln>
            <a:effectLst>
              <a:outerShdw blurRad="40000" dist="23000" dir="5400000" rotWithShape="0">
                <a:srgbClr val="000000">
                  <a:alpha val="35000"/>
                </a:srgbClr>
              </a:outerShdw>
            </a:effectLst>
          </p:spPr>
        </p:cxnSp>
        <p:cxnSp>
          <p:nvCxnSpPr>
            <p:cNvPr id="49" name="Connecteur droit 48"/>
            <p:cNvCxnSpPr/>
            <p:nvPr/>
          </p:nvCxnSpPr>
          <p:spPr>
            <a:xfrm>
              <a:off x="6660344" y="5661248"/>
              <a:ext cx="1008000" cy="0"/>
            </a:xfrm>
            <a:prstGeom prst="line">
              <a:avLst/>
            </a:prstGeom>
            <a:noFill/>
            <a:ln w="38100" cap="flat" cmpd="sng" algn="ctr">
              <a:solidFill>
                <a:sysClr val="window" lastClr="FFFFFF">
                  <a:lumMod val="50000"/>
                </a:sysClr>
              </a:solidFill>
              <a:prstDash val="solid"/>
            </a:ln>
            <a:effectLst>
              <a:outerShdw blurRad="40000" dist="23000" dir="5400000" rotWithShape="0">
                <a:srgbClr val="000000">
                  <a:alpha val="35000"/>
                </a:srgbClr>
              </a:outerShdw>
            </a:effectLst>
          </p:spPr>
        </p:cxnSp>
        <p:cxnSp>
          <p:nvCxnSpPr>
            <p:cNvPr id="50" name="Connecteur droit 49"/>
            <p:cNvCxnSpPr/>
            <p:nvPr/>
          </p:nvCxnSpPr>
          <p:spPr>
            <a:xfrm>
              <a:off x="5904148" y="3909690"/>
              <a:ext cx="0" cy="176400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51" name="Triangle isocèle 50"/>
            <p:cNvSpPr/>
            <p:nvPr/>
          </p:nvSpPr>
          <p:spPr>
            <a:xfrm rot="5400000">
              <a:off x="5801363" y="5622866"/>
              <a:ext cx="108000" cy="72000"/>
            </a:xfrm>
            <a:prstGeom prst="triangl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Triangle isocèle 51"/>
            <p:cNvSpPr/>
            <p:nvPr/>
          </p:nvSpPr>
          <p:spPr>
            <a:xfrm rot="16200000" flipH="1">
              <a:off x="5890133" y="5625248"/>
              <a:ext cx="108000" cy="72000"/>
            </a:xfrm>
            <a:prstGeom prst="triangl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Triangle isocèle 52"/>
            <p:cNvSpPr/>
            <p:nvPr/>
          </p:nvSpPr>
          <p:spPr>
            <a:xfrm rot="10800000">
              <a:off x="5850600" y="5553528"/>
              <a:ext cx="108000" cy="72000"/>
            </a:xfrm>
            <a:prstGeom prst="triangl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693203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study and assumptions</a:t>
            </a:r>
            <a:endParaRPr lang="en-US" sz="3200" dirty="0"/>
          </a:p>
        </p:txBody>
      </p:sp>
      <p:sp>
        <p:nvSpPr>
          <p:cNvPr id="4" name="Text Placeholder 3"/>
          <p:cNvSpPr>
            <a:spLocks noGrp="1"/>
          </p:cNvSpPr>
          <p:nvPr>
            <p:ph type="body" sz="quarter" idx="13"/>
          </p:nvPr>
        </p:nvSpPr>
        <p:spPr>
          <a:xfrm>
            <a:off x="470045" y="836712"/>
            <a:ext cx="8136235" cy="503237"/>
          </a:xfrm>
        </p:spPr>
        <p:txBody>
          <a:bodyPr/>
          <a:lstStyle/>
          <a:p>
            <a:r>
              <a:rPr lang="en-US" i="1" dirty="0" smtClean="0"/>
              <a:t>Assumptions</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11</a:t>
            </a:fld>
            <a:endParaRPr lang="en-US" dirty="0"/>
          </a:p>
        </p:txBody>
      </p:sp>
      <p:sp>
        <p:nvSpPr>
          <p:cNvPr id="3" name="ZoneTexte 2"/>
          <p:cNvSpPr txBox="1"/>
          <p:nvPr/>
        </p:nvSpPr>
        <p:spPr>
          <a:xfrm>
            <a:off x="539552" y="1484784"/>
            <a:ext cx="6840760" cy="1579817"/>
          </a:xfrm>
          <a:prstGeom prst="rect">
            <a:avLst/>
          </a:prstGeom>
          <a:noFill/>
        </p:spPr>
        <p:txBody>
          <a:bodyPr wrap="square" rtlCol="0">
            <a:spAutoFit/>
          </a:bodyPr>
          <a:lstStyle/>
          <a:p>
            <a:pPr marL="285750" indent="-285750">
              <a:lnSpc>
                <a:spcPct val="114000"/>
              </a:lnSpc>
              <a:spcAft>
                <a:spcPts val="600"/>
              </a:spcAft>
              <a:buFont typeface="Arial"/>
              <a:buChar char="•"/>
            </a:pPr>
            <a:r>
              <a:rPr lang="en-US" dirty="0" smtClean="0"/>
              <a:t>Heat pump performance based on manufacturer data</a:t>
            </a:r>
          </a:p>
          <a:p>
            <a:pPr marL="285750" indent="-285750">
              <a:lnSpc>
                <a:spcPct val="114000"/>
              </a:lnSpc>
              <a:spcAft>
                <a:spcPts val="600"/>
              </a:spcAft>
              <a:buFont typeface="Arial"/>
              <a:buChar char="•"/>
            </a:pPr>
            <a:r>
              <a:rPr lang="en-US" dirty="0" smtClean="0"/>
              <a:t>Brussels climate (2012)</a:t>
            </a:r>
          </a:p>
          <a:p>
            <a:pPr marL="285750" indent="-285750">
              <a:lnSpc>
                <a:spcPct val="114000"/>
              </a:lnSpc>
              <a:spcAft>
                <a:spcPts val="600"/>
              </a:spcAft>
              <a:buFont typeface="Arial"/>
              <a:buChar char="•"/>
            </a:pPr>
            <a:r>
              <a:rPr lang="en-US" dirty="0" smtClean="0"/>
              <a:t>Decision time step: 5 minutes</a:t>
            </a:r>
          </a:p>
          <a:p>
            <a:pPr marL="285750" indent="-285750">
              <a:lnSpc>
                <a:spcPct val="114000"/>
              </a:lnSpc>
              <a:spcAft>
                <a:spcPts val="600"/>
              </a:spcAft>
              <a:buFont typeface="Arial"/>
              <a:buChar char="•"/>
            </a:pPr>
            <a:r>
              <a:rPr lang="en-US" dirty="0" smtClean="0"/>
              <a:t>Intermittent occupancy </a:t>
            </a:r>
            <a:r>
              <a:rPr lang="en-US" dirty="0" smtClean="0"/>
              <a:t>profiles: </a:t>
            </a:r>
            <a:r>
              <a:rPr lang="en-US" dirty="0" smtClean="0"/>
              <a:t>7am-8:30am and 5pm-11pm</a:t>
            </a:r>
            <a:endParaRPr lang="en-US" dirty="0"/>
          </a:p>
        </p:txBody>
      </p:sp>
      <p:pic>
        <p:nvPicPr>
          <p:cNvPr id="5" name="Image 4"/>
          <p:cNvPicPr>
            <a:picLocks noChangeAspect="1"/>
          </p:cNvPicPr>
          <p:nvPr/>
        </p:nvPicPr>
        <p:blipFill>
          <a:blip r:embed="rId2"/>
          <a:stretch>
            <a:fillRect/>
          </a:stretch>
        </p:blipFill>
        <p:spPr>
          <a:xfrm>
            <a:off x="899592" y="3024241"/>
            <a:ext cx="7130093" cy="3789135"/>
          </a:xfrm>
          <a:prstGeom prst="rect">
            <a:avLst/>
          </a:prstGeom>
        </p:spPr>
      </p:pic>
    </p:spTree>
    <p:extLst>
      <p:ext uri="{BB962C8B-B14F-4D97-AF65-F5344CB8AC3E}">
        <p14:creationId xmlns:p14="http://schemas.microsoft.com/office/powerpoint/2010/main" val="24009628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Content of the presentation</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12</a:t>
            </a:fld>
            <a:endParaRPr lang="en-US" dirty="0"/>
          </a:p>
        </p:txBody>
      </p:sp>
      <p:sp>
        <p:nvSpPr>
          <p:cNvPr id="3" name="Espace réservé du texte 2"/>
          <p:cNvSpPr>
            <a:spLocks noGrp="1"/>
          </p:cNvSpPr>
          <p:nvPr>
            <p:ph type="body" sz="quarter" idx="13"/>
          </p:nvPr>
        </p:nvSpPr>
        <p:spPr/>
        <p:txBody>
          <a:bodyPr/>
          <a:lstStyle/>
          <a:p>
            <a:endParaRPr lang="fr-FR"/>
          </a:p>
        </p:txBody>
      </p:sp>
      <p:sp>
        <p:nvSpPr>
          <p:cNvPr id="5" name="Rectangle 4"/>
          <p:cNvSpPr/>
          <p:nvPr/>
        </p:nvSpPr>
        <p:spPr>
          <a:xfrm>
            <a:off x="467544" y="1772816"/>
            <a:ext cx="7560840" cy="4401205"/>
          </a:xfrm>
          <a:prstGeom prst="rect">
            <a:avLst/>
          </a:prstGeom>
        </p:spPr>
        <p:txBody>
          <a:bodyPr wrap="square">
            <a:spAutoFit/>
          </a:bodyPr>
          <a:lstStyle/>
          <a:p>
            <a:pPr marL="342900" indent="-342900">
              <a:buFont typeface="+mj-lt"/>
              <a:buAutoNum type="arabicPeriod"/>
            </a:pPr>
            <a:r>
              <a:rPr lang="fr-BE" sz="2000" dirty="0">
                <a:solidFill>
                  <a:schemeClr val="bg1">
                    <a:lumMod val="50000"/>
                  </a:schemeClr>
                </a:solidFill>
              </a:rPr>
              <a:t>Introduction</a:t>
            </a:r>
          </a:p>
          <a:p>
            <a:pPr marL="800100" lvl="2" indent="-342900">
              <a:buFont typeface="Arial"/>
              <a:buChar char="•"/>
            </a:pPr>
            <a:r>
              <a:rPr lang="fr-BE" sz="2000" dirty="0" smtClean="0">
                <a:solidFill>
                  <a:schemeClr val="bg1">
                    <a:lumMod val="50000"/>
                  </a:schemeClr>
                </a:solidFill>
              </a:rPr>
              <a:t>Context and objectives</a:t>
            </a:r>
            <a:endParaRPr lang="fr-BE" sz="2000" dirty="0">
              <a:solidFill>
                <a:schemeClr val="bg1">
                  <a:lumMod val="50000"/>
                </a:schemeClr>
              </a:solidFill>
            </a:endParaRPr>
          </a:p>
          <a:p>
            <a:pPr marL="800100" lvl="2" indent="-342900">
              <a:buFont typeface="Arial"/>
              <a:buChar char="•"/>
            </a:pPr>
            <a:r>
              <a:rPr lang="fr-BE" sz="2000" dirty="0" smtClean="0">
                <a:solidFill>
                  <a:schemeClr val="bg1">
                    <a:lumMod val="50000"/>
                  </a:schemeClr>
                </a:solidFill>
              </a:rPr>
              <a:t>Electric heaters with sensible thermal storage</a:t>
            </a:r>
            <a:endParaRPr lang="fr-BE" sz="2000" dirty="0">
              <a:solidFill>
                <a:schemeClr val="bg1">
                  <a:lumMod val="50000"/>
                </a:schemeClr>
              </a:solidFill>
            </a:endParaRPr>
          </a:p>
          <a:p>
            <a:pPr marL="800100" lvl="1" indent="-342900">
              <a:buFont typeface="+mj-lt"/>
              <a:buAutoNum type="arabicPeriod"/>
            </a:pPr>
            <a:endParaRPr lang="fr-BE" sz="2000" dirty="0"/>
          </a:p>
          <a:p>
            <a:pPr marL="342900" indent="-342900">
              <a:buFont typeface="+mj-lt"/>
              <a:buAutoNum type="arabicPeriod"/>
            </a:pPr>
            <a:r>
              <a:rPr lang="fr-BE" sz="2000" dirty="0">
                <a:solidFill>
                  <a:schemeClr val="bg1">
                    <a:lumMod val="50000"/>
                  </a:schemeClr>
                </a:solidFill>
              </a:rPr>
              <a:t>Case study and assumptions</a:t>
            </a:r>
          </a:p>
          <a:p>
            <a:pPr marL="800100" lvl="2" indent="-342900">
              <a:buFont typeface="Arial"/>
              <a:buChar char="•"/>
            </a:pPr>
            <a:r>
              <a:rPr lang="fr-BE" sz="2000" dirty="0">
                <a:solidFill>
                  <a:schemeClr val="bg1">
                    <a:lumMod val="50000"/>
                  </a:schemeClr>
                </a:solidFill>
              </a:rPr>
              <a:t>Building description</a:t>
            </a:r>
          </a:p>
          <a:p>
            <a:pPr marL="800100" lvl="2" indent="-342900">
              <a:buFont typeface="Arial"/>
              <a:buChar char="•"/>
            </a:pPr>
            <a:r>
              <a:rPr lang="fr-BE" sz="2000" dirty="0">
                <a:solidFill>
                  <a:schemeClr val="bg1">
                    <a:lumMod val="50000"/>
                  </a:schemeClr>
                </a:solidFill>
              </a:rPr>
              <a:t>Investigated heating systems</a:t>
            </a:r>
          </a:p>
          <a:p>
            <a:pPr marL="800100" lvl="2" indent="-342900">
              <a:buFont typeface="Arial"/>
              <a:buChar char="•"/>
            </a:pPr>
            <a:r>
              <a:rPr lang="fr-BE" sz="2000" dirty="0" smtClean="0">
                <a:solidFill>
                  <a:schemeClr val="bg1">
                    <a:lumMod val="50000"/>
                  </a:schemeClr>
                </a:solidFill>
              </a:rPr>
              <a:t>Assumption</a:t>
            </a:r>
          </a:p>
          <a:p>
            <a:pPr marL="457200" lvl="2"/>
            <a:endParaRPr lang="fr-BE" sz="2000" dirty="0"/>
          </a:p>
          <a:p>
            <a:pPr marL="342900" lvl="0" indent="-342900">
              <a:buClr>
                <a:srgbClr val="93A299"/>
              </a:buClr>
              <a:buFont typeface="+mj-lt"/>
              <a:buAutoNum type="arabicPeriod"/>
            </a:pPr>
            <a:r>
              <a:rPr lang="fr-BE" sz="2000" dirty="0" smtClean="0"/>
              <a:t>Potential of peak shaving</a:t>
            </a:r>
            <a:endParaRPr lang="fr-BE" sz="2000" dirty="0"/>
          </a:p>
          <a:p>
            <a:pPr marL="342900" indent="-342900">
              <a:buFont typeface="+mj-lt"/>
              <a:buAutoNum type="arabicPeriod"/>
            </a:pPr>
            <a:endParaRPr lang="fr-BE" sz="2000" dirty="0">
              <a:solidFill>
                <a:schemeClr val="bg1">
                  <a:lumMod val="50000"/>
                </a:schemeClr>
              </a:solidFill>
            </a:endParaRPr>
          </a:p>
          <a:p>
            <a:pPr marL="342900" indent="-342900">
              <a:buFont typeface="+mj-lt"/>
              <a:buAutoNum type="arabicPeriod"/>
            </a:pPr>
            <a:r>
              <a:rPr lang="fr-BE" sz="2000" dirty="0" smtClean="0">
                <a:solidFill>
                  <a:schemeClr val="bg1">
                    <a:lumMod val="50000"/>
                  </a:schemeClr>
                </a:solidFill>
              </a:rPr>
              <a:t>Potential of self-consumption</a:t>
            </a:r>
            <a:endParaRPr lang="fr-BE" sz="2000" dirty="0">
              <a:solidFill>
                <a:schemeClr val="bg1">
                  <a:lumMod val="50000"/>
                </a:schemeClr>
              </a:solidFill>
            </a:endParaRPr>
          </a:p>
          <a:p>
            <a:pPr marL="342900" indent="-342900">
              <a:buFont typeface="+mj-lt"/>
              <a:buAutoNum type="arabicPeriod"/>
            </a:pPr>
            <a:endParaRPr lang="fr-BE" sz="2000" dirty="0">
              <a:solidFill>
                <a:schemeClr val="bg1">
                  <a:lumMod val="50000"/>
                </a:schemeClr>
              </a:solidFill>
            </a:endParaRPr>
          </a:p>
          <a:p>
            <a:pPr marL="342900" indent="-342900">
              <a:buFont typeface="+mj-lt"/>
              <a:buAutoNum type="arabicPeriod"/>
            </a:pPr>
            <a:r>
              <a:rPr lang="fr-BE" sz="2000" dirty="0">
                <a:solidFill>
                  <a:schemeClr val="bg1">
                    <a:lumMod val="50000"/>
                  </a:schemeClr>
                </a:solidFill>
              </a:rPr>
              <a:t>Conclusions</a:t>
            </a:r>
          </a:p>
        </p:txBody>
      </p:sp>
    </p:spTree>
    <p:extLst>
      <p:ext uri="{BB962C8B-B14F-4D97-AF65-F5344CB8AC3E}">
        <p14:creationId xmlns:p14="http://schemas.microsoft.com/office/powerpoint/2010/main" val="24853884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Potential of peak shaving</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13</a:t>
            </a:fld>
            <a:endParaRPr lang="en-US" dirty="0"/>
          </a:p>
        </p:txBody>
      </p:sp>
      <p:sp>
        <p:nvSpPr>
          <p:cNvPr id="3" name="Espace réservé du texte 2"/>
          <p:cNvSpPr>
            <a:spLocks noGrp="1"/>
          </p:cNvSpPr>
          <p:nvPr>
            <p:ph type="body" sz="quarter" idx="13"/>
          </p:nvPr>
        </p:nvSpPr>
        <p:spPr/>
        <p:txBody>
          <a:bodyPr/>
          <a:lstStyle/>
          <a:p>
            <a:r>
              <a:rPr lang="fr-FR" i="1" dirty="0" err="1" smtClean="0"/>
              <a:t>Context</a:t>
            </a:r>
            <a:endParaRPr lang="fr-FR" i="1"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08" y="1772816"/>
            <a:ext cx="4552777" cy="3060000"/>
          </a:xfrm>
          <a:prstGeom prst="rect">
            <a:avLst/>
          </a:prstGeom>
          <a:noFill/>
          <a:ln>
            <a:noFill/>
          </a:ln>
        </p:spPr>
      </p:pic>
      <p:sp>
        <p:nvSpPr>
          <p:cNvPr id="4" name="ZoneTexte 3"/>
          <p:cNvSpPr txBox="1"/>
          <p:nvPr/>
        </p:nvSpPr>
        <p:spPr>
          <a:xfrm>
            <a:off x="827584" y="5085184"/>
            <a:ext cx="3240360" cy="1200329"/>
          </a:xfrm>
          <a:prstGeom prst="rect">
            <a:avLst/>
          </a:prstGeom>
          <a:noFill/>
        </p:spPr>
        <p:txBody>
          <a:bodyPr wrap="square" rtlCol="0">
            <a:spAutoFit/>
          </a:bodyPr>
          <a:lstStyle/>
          <a:p>
            <a:pPr marL="0" lvl="1"/>
            <a:r>
              <a:rPr lang="fr-BE" i="1" dirty="0"/>
              <a:t>Daily peak electricity demand as function of </a:t>
            </a:r>
            <a:r>
              <a:rPr lang="fr-BE" i="1" dirty="0" smtClean="0"/>
              <a:t>average </a:t>
            </a:r>
            <a:r>
              <a:rPr lang="fr-BE" i="1" dirty="0"/>
              <a:t>daily outdoor temperature</a:t>
            </a:r>
          </a:p>
          <a:p>
            <a:endParaRPr lang="fr-FR" dirty="0"/>
          </a:p>
        </p:txBody>
      </p:sp>
      <p:pic>
        <p:nvPicPr>
          <p:cNvPr id="11" name="Image 10"/>
          <p:cNvPicPr>
            <a:picLocks noChangeAspect="1"/>
          </p:cNvPicPr>
          <p:nvPr/>
        </p:nvPicPr>
        <p:blipFill>
          <a:blip r:embed="rId3"/>
          <a:stretch>
            <a:fillRect/>
          </a:stretch>
        </p:blipFill>
        <p:spPr>
          <a:xfrm>
            <a:off x="4296679" y="2132856"/>
            <a:ext cx="4845734" cy="2232248"/>
          </a:xfrm>
          <a:prstGeom prst="rect">
            <a:avLst/>
          </a:prstGeom>
        </p:spPr>
      </p:pic>
      <p:sp>
        <p:nvSpPr>
          <p:cNvPr id="14" name="ZoneTexte 13"/>
          <p:cNvSpPr txBox="1"/>
          <p:nvPr/>
        </p:nvSpPr>
        <p:spPr>
          <a:xfrm>
            <a:off x="5364088" y="5085184"/>
            <a:ext cx="3240360" cy="923330"/>
          </a:xfrm>
          <a:prstGeom prst="rect">
            <a:avLst/>
          </a:prstGeom>
          <a:noFill/>
        </p:spPr>
        <p:txBody>
          <a:bodyPr wrap="square" rtlCol="0">
            <a:spAutoFit/>
          </a:bodyPr>
          <a:lstStyle/>
          <a:p>
            <a:pPr marL="0" lvl="1"/>
            <a:r>
              <a:rPr lang="fr-BE" i="1" dirty="0" smtClean="0"/>
              <a:t>Spot market price as function of grid load</a:t>
            </a:r>
            <a:endParaRPr lang="fr-BE" i="1" dirty="0"/>
          </a:p>
          <a:p>
            <a:endParaRPr lang="fr-FR" dirty="0"/>
          </a:p>
        </p:txBody>
      </p:sp>
    </p:spTree>
    <p:extLst>
      <p:ext uri="{BB962C8B-B14F-4D97-AF65-F5344CB8AC3E}">
        <p14:creationId xmlns:p14="http://schemas.microsoft.com/office/powerpoint/2010/main" val="4145269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Potential of peak shaving</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14</a:t>
            </a:fld>
            <a:endParaRPr lang="en-US" dirty="0"/>
          </a:p>
        </p:txBody>
      </p:sp>
      <p:sp>
        <p:nvSpPr>
          <p:cNvPr id="3" name="Espace réservé du texte 2"/>
          <p:cNvSpPr>
            <a:spLocks noGrp="1"/>
          </p:cNvSpPr>
          <p:nvPr>
            <p:ph type="body" sz="quarter" idx="13"/>
          </p:nvPr>
        </p:nvSpPr>
        <p:spPr/>
        <p:txBody>
          <a:bodyPr/>
          <a:lstStyle/>
          <a:p>
            <a:r>
              <a:rPr lang="en-US" i="1" dirty="0" smtClean="0"/>
              <a:t>Control mechanism</a:t>
            </a:r>
            <a:endParaRPr lang="en-US" i="1" dirty="0"/>
          </a:p>
        </p:txBody>
      </p:sp>
      <p:pic>
        <p:nvPicPr>
          <p:cNvPr id="10" name="Image 9"/>
          <p:cNvPicPr>
            <a:picLocks noChangeAspect="1"/>
          </p:cNvPicPr>
          <p:nvPr/>
        </p:nvPicPr>
        <p:blipFill rotWithShape="1">
          <a:blip r:embed="rId2">
            <a:extLst>
              <a:ext uri="{28A0092B-C50C-407E-A947-70E740481C1C}">
                <a14:useLocalDpi xmlns:a14="http://schemas.microsoft.com/office/drawing/2010/main" val="0"/>
              </a:ext>
            </a:extLst>
          </a:blip>
          <a:srcRect t="6806"/>
          <a:stretch/>
        </p:blipFill>
        <p:spPr bwMode="auto">
          <a:xfrm>
            <a:off x="683568" y="3212976"/>
            <a:ext cx="6554419" cy="2520280"/>
          </a:xfrm>
          <a:prstGeom prst="rect">
            <a:avLst/>
          </a:prstGeom>
          <a:noFill/>
          <a:ln>
            <a:noFill/>
          </a:ln>
          <a:extLst>
            <a:ext uri="{53640926-AAD7-44d8-BBD7-CCE9431645EC}">
              <a14:shadowObscured xmlns:a14="http://schemas.microsoft.com/office/drawing/2010/main"/>
            </a:ext>
          </a:extLst>
        </p:spPr>
      </p:pic>
      <p:sp>
        <p:nvSpPr>
          <p:cNvPr id="5" name="ZoneTexte 4"/>
          <p:cNvSpPr txBox="1"/>
          <p:nvPr/>
        </p:nvSpPr>
        <p:spPr>
          <a:xfrm>
            <a:off x="467544" y="1556792"/>
            <a:ext cx="7344816" cy="1824500"/>
          </a:xfrm>
          <a:prstGeom prst="rect">
            <a:avLst/>
          </a:prstGeom>
          <a:noFill/>
        </p:spPr>
        <p:txBody>
          <a:bodyPr wrap="square" rtlCol="0">
            <a:spAutoFit/>
          </a:bodyPr>
          <a:lstStyle/>
          <a:p>
            <a:pPr>
              <a:lnSpc>
                <a:spcPct val="114000"/>
              </a:lnSpc>
              <a:spcAft>
                <a:spcPts val="600"/>
              </a:spcAft>
            </a:pPr>
            <a:r>
              <a:rPr lang="en-US" dirty="0" smtClean="0"/>
              <a:t>The electricity price on the spot market is known one day ahead (N-1)</a:t>
            </a:r>
          </a:p>
          <a:p>
            <a:pPr marL="0" lvl="2">
              <a:lnSpc>
                <a:spcPct val="114000"/>
              </a:lnSpc>
              <a:spcAft>
                <a:spcPts val="600"/>
              </a:spcAft>
            </a:pPr>
            <a:r>
              <a:rPr lang="en-US" dirty="0" smtClean="0"/>
              <a:t>For day N, a transition price </a:t>
            </a:r>
            <a:r>
              <a:rPr lang="fr-FR" b="1" dirty="0" smtClean="0">
                <a:solidFill>
                  <a:srgbClr val="FF0000"/>
                </a:solidFill>
              </a:rPr>
              <a:t>ᴨ</a:t>
            </a:r>
            <a:r>
              <a:rPr lang="fr-FR" b="1" baseline="-25000" dirty="0" err="1" smtClean="0">
                <a:solidFill>
                  <a:srgbClr val="FF0000"/>
                </a:solidFill>
              </a:rPr>
              <a:t>thres</a:t>
            </a:r>
            <a:r>
              <a:rPr lang="fr-FR" b="1" baseline="-25000" dirty="0" smtClean="0">
                <a:solidFill>
                  <a:srgbClr val="FF0000"/>
                </a:solidFill>
              </a:rPr>
              <a:t> </a:t>
            </a:r>
            <a:r>
              <a:rPr lang="en-US" dirty="0"/>
              <a:t>is </a:t>
            </a:r>
            <a:r>
              <a:rPr lang="en-US" dirty="0" smtClean="0"/>
              <a:t>defined.</a:t>
            </a:r>
          </a:p>
          <a:p>
            <a:pPr marL="0" lvl="2">
              <a:lnSpc>
                <a:spcPct val="114000"/>
              </a:lnSpc>
              <a:spcAft>
                <a:spcPts val="600"/>
              </a:spcAft>
            </a:pPr>
            <a:r>
              <a:rPr lang="en-US" dirty="0" smtClean="0"/>
              <a:t>Heat is stored when the price is lower than </a:t>
            </a:r>
            <a:r>
              <a:rPr lang="fr-FR" b="1" dirty="0">
                <a:solidFill>
                  <a:srgbClr val="FF0000"/>
                </a:solidFill>
              </a:rPr>
              <a:t>ᴨ</a:t>
            </a:r>
            <a:r>
              <a:rPr lang="fr-FR" b="1" baseline="-25000" dirty="0" err="1">
                <a:solidFill>
                  <a:srgbClr val="FF0000"/>
                </a:solidFill>
              </a:rPr>
              <a:t>thres</a:t>
            </a:r>
            <a:endParaRPr lang="fr-BE"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4428430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Potential of peak shaving</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15</a:t>
            </a:fld>
            <a:endParaRPr lang="en-US" dirty="0"/>
          </a:p>
        </p:txBody>
      </p:sp>
      <p:sp>
        <p:nvSpPr>
          <p:cNvPr id="3" name="Espace réservé du texte 2"/>
          <p:cNvSpPr>
            <a:spLocks noGrp="1"/>
          </p:cNvSpPr>
          <p:nvPr>
            <p:ph type="body" sz="quarter" idx="13"/>
          </p:nvPr>
        </p:nvSpPr>
        <p:spPr/>
        <p:txBody>
          <a:bodyPr/>
          <a:lstStyle/>
          <a:p>
            <a:r>
              <a:rPr lang="en-US" i="1" dirty="0" smtClean="0"/>
              <a:t>Results</a:t>
            </a:r>
            <a:endParaRPr lang="en-US" i="1" dirty="0"/>
          </a:p>
        </p:txBody>
      </p:sp>
      <p:pic>
        <p:nvPicPr>
          <p:cNvPr id="8" name="Image 7"/>
          <p:cNvPicPr>
            <a:picLocks noChangeAspect="1"/>
          </p:cNvPicPr>
          <p:nvPr/>
        </p:nvPicPr>
        <p:blipFill>
          <a:blip r:embed="rId3" cstate="print"/>
          <a:stretch>
            <a:fillRect/>
          </a:stretch>
        </p:blipFill>
        <p:spPr>
          <a:xfrm>
            <a:off x="899592" y="1700808"/>
            <a:ext cx="7316037" cy="4287761"/>
          </a:xfrm>
          <a:prstGeom prst="rect">
            <a:avLst/>
          </a:prstGeom>
        </p:spPr>
      </p:pic>
      <p:sp>
        <p:nvSpPr>
          <p:cNvPr id="4" name="Accolade fermante 3"/>
          <p:cNvSpPr/>
          <p:nvPr/>
        </p:nvSpPr>
        <p:spPr>
          <a:xfrm rot="5400000">
            <a:off x="5616116" y="3969060"/>
            <a:ext cx="432048" cy="43924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p:cNvSpPr txBox="1"/>
          <p:nvPr/>
        </p:nvSpPr>
        <p:spPr>
          <a:xfrm>
            <a:off x="3851920" y="6381328"/>
            <a:ext cx="3312368" cy="369332"/>
          </a:xfrm>
          <a:prstGeom prst="rect">
            <a:avLst/>
          </a:prstGeom>
          <a:noFill/>
        </p:spPr>
        <p:txBody>
          <a:bodyPr wrap="square" rtlCol="0">
            <a:spAutoFit/>
          </a:bodyPr>
          <a:lstStyle/>
          <a:p>
            <a:r>
              <a:rPr lang="en-US" dirty="0" smtClean="0"/>
              <a:t>more suitable for load shifting</a:t>
            </a:r>
            <a:endParaRPr lang="en-US" dirty="0"/>
          </a:p>
        </p:txBody>
      </p:sp>
    </p:spTree>
    <p:extLst>
      <p:ext uri="{BB962C8B-B14F-4D97-AF65-F5344CB8AC3E}">
        <p14:creationId xmlns:p14="http://schemas.microsoft.com/office/powerpoint/2010/main" val="32574002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Content of the presentation</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16</a:t>
            </a:fld>
            <a:endParaRPr lang="en-US" dirty="0"/>
          </a:p>
        </p:txBody>
      </p:sp>
      <p:sp>
        <p:nvSpPr>
          <p:cNvPr id="3" name="Espace réservé du texte 2"/>
          <p:cNvSpPr>
            <a:spLocks noGrp="1"/>
          </p:cNvSpPr>
          <p:nvPr>
            <p:ph type="body" sz="quarter" idx="13"/>
          </p:nvPr>
        </p:nvSpPr>
        <p:spPr/>
        <p:txBody>
          <a:bodyPr/>
          <a:lstStyle/>
          <a:p>
            <a:endParaRPr lang="fr-FR"/>
          </a:p>
        </p:txBody>
      </p:sp>
      <p:sp>
        <p:nvSpPr>
          <p:cNvPr id="5" name="Rectangle 4"/>
          <p:cNvSpPr/>
          <p:nvPr/>
        </p:nvSpPr>
        <p:spPr>
          <a:xfrm>
            <a:off x="467544" y="1772816"/>
            <a:ext cx="7560840" cy="4401205"/>
          </a:xfrm>
          <a:prstGeom prst="rect">
            <a:avLst/>
          </a:prstGeom>
        </p:spPr>
        <p:txBody>
          <a:bodyPr wrap="square">
            <a:spAutoFit/>
          </a:bodyPr>
          <a:lstStyle/>
          <a:p>
            <a:pPr marL="342900" indent="-342900">
              <a:buFont typeface="+mj-lt"/>
              <a:buAutoNum type="arabicPeriod"/>
            </a:pPr>
            <a:r>
              <a:rPr lang="fr-BE" sz="2000" dirty="0">
                <a:solidFill>
                  <a:schemeClr val="bg1">
                    <a:lumMod val="50000"/>
                  </a:schemeClr>
                </a:solidFill>
              </a:rPr>
              <a:t>Introduction</a:t>
            </a:r>
          </a:p>
          <a:p>
            <a:pPr marL="800100" lvl="2" indent="-342900">
              <a:buFont typeface="Arial"/>
              <a:buChar char="•"/>
            </a:pPr>
            <a:r>
              <a:rPr lang="fr-BE" sz="2000" dirty="0" smtClean="0">
                <a:solidFill>
                  <a:schemeClr val="bg1">
                    <a:lumMod val="50000"/>
                  </a:schemeClr>
                </a:solidFill>
              </a:rPr>
              <a:t>Context and objectives</a:t>
            </a:r>
            <a:endParaRPr lang="fr-BE" sz="2000" dirty="0">
              <a:solidFill>
                <a:schemeClr val="bg1">
                  <a:lumMod val="50000"/>
                </a:schemeClr>
              </a:solidFill>
            </a:endParaRPr>
          </a:p>
          <a:p>
            <a:pPr marL="800100" lvl="2" indent="-342900">
              <a:buFont typeface="Arial"/>
              <a:buChar char="•"/>
            </a:pPr>
            <a:r>
              <a:rPr lang="fr-BE" sz="2000" dirty="0" smtClean="0">
                <a:solidFill>
                  <a:schemeClr val="bg1">
                    <a:lumMod val="50000"/>
                  </a:schemeClr>
                </a:solidFill>
              </a:rPr>
              <a:t>Electric heaters with sensible thermal storage</a:t>
            </a:r>
            <a:endParaRPr lang="fr-BE" sz="2000" dirty="0">
              <a:solidFill>
                <a:schemeClr val="bg1">
                  <a:lumMod val="50000"/>
                </a:schemeClr>
              </a:solidFill>
            </a:endParaRPr>
          </a:p>
          <a:p>
            <a:pPr marL="800100" lvl="1" indent="-342900">
              <a:buFont typeface="+mj-lt"/>
              <a:buAutoNum type="arabicPeriod"/>
            </a:pPr>
            <a:endParaRPr lang="fr-BE" sz="2000" dirty="0"/>
          </a:p>
          <a:p>
            <a:pPr marL="342900" indent="-342900">
              <a:buFont typeface="+mj-lt"/>
              <a:buAutoNum type="arabicPeriod"/>
            </a:pPr>
            <a:r>
              <a:rPr lang="fr-BE" sz="2000" dirty="0">
                <a:solidFill>
                  <a:srgbClr val="7F7F7F"/>
                </a:solidFill>
              </a:rPr>
              <a:t>Case study and assumptions</a:t>
            </a:r>
          </a:p>
          <a:p>
            <a:pPr marL="800100" lvl="2" indent="-342900">
              <a:buFont typeface="Arial"/>
              <a:buChar char="•"/>
            </a:pPr>
            <a:r>
              <a:rPr lang="fr-BE" sz="2000" dirty="0">
                <a:solidFill>
                  <a:srgbClr val="7F7F7F"/>
                </a:solidFill>
              </a:rPr>
              <a:t>Building description</a:t>
            </a:r>
          </a:p>
          <a:p>
            <a:pPr marL="800100" lvl="2" indent="-342900">
              <a:buFont typeface="Arial"/>
              <a:buChar char="•"/>
            </a:pPr>
            <a:r>
              <a:rPr lang="fr-BE" sz="2000" dirty="0">
                <a:solidFill>
                  <a:srgbClr val="7F7F7F"/>
                </a:solidFill>
              </a:rPr>
              <a:t>Investigated heating systems</a:t>
            </a:r>
          </a:p>
          <a:p>
            <a:pPr marL="800100" lvl="2" indent="-342900">
              <a:buFont typeface="Arial"/>
              <a:buChar char="•"/>
            </a:pPr>
            <a:r>
              <a:rPr lang="fr-BE" sz="2000" dirty="0">
                <a:solidFill>
                  <a:srgbClr val="7F7F7F"/>
                </a:solidFill>
              </a:rPr>
              <a:t>Assumption</a:t>
            </a:r>
          </a:p>
          <a:p>
            <a:pPr lvl="1"/>
            <a:endParaRPr lang="fr-BE" sz="2000" dirty="0"/>
          </a:p>
          <a:p>
            <a:pPr marL="342900" lvl="0" indent="-342900">
              <a:buClr>
                <a:srgbClr val="93A299"/>
              </a:buClr>
              <a:buFont typeface="+mj-lt"/>
              <a:buAutoNum type="arabicPeriod"/>
            </a:pPr>
            <a:r>
              <a:rPr lang="fr-BE" sz="2000" dirty="0" smtClean="0">
                <a:solidFill>
                  <a:schemeClr val="bg1">
                    <a:lumMod val="50000"/>
                  </a:schemeClr>
                </a:solidFill>
              </a:rPr>
              <a:t>Potential of peak shaving</a:t>
            </a:r>
            <a:endParaRPr lang="fr-BE" sz="2000" dirty="0">
              <a:solidFill>
                <a:schemeClr val="bg1">
                  <a:lumMod val="50000"/>
                </a:schemeClr>
              </a:solidFill>
            </a:endParaRPr>
          </a:p>
          <a:p>
            <a:pPr marL="342900" indent="-342900">
              <a:buFont typeface="+mj-lt"/>
              <a:buAutoNum type="arabicPeriod"/>
            </a:pPr>
            <a:endParaRPr lang="fr-BE" sz="2000" dirty="0">
              <a:solidFill>
                <a:schemeClr val="bg1">
                  <a:lumMod val="50000"/>
                </a:schemeClr>
              </a:solidFill>
            </a:endParaRPr>
          </a:p>
          <a:p>
            <a:pPr marL="342900" indent="-342900">
              <a:buFont typeface="+mj-lt"/>
              <a:buAutoNum type="arabicPeriod"/>
            </a:pPr>
            <a:r>
              <a:rPr lang="fr-BE" sz="2000" dirty="0" smtClean="0"/>
              <a:t>Potential of self-consumption</a:t>
            </a:r>
            <a:endParaRPr lang="fr-BE" sz="2000" dirty="0"/>
          </a:p>
          <a:p>
            <a:pPr marL="342900" indent="-342900">
              <a:buFont typeface="+mj-lt"/>
              <a:buAutoNum type="arabicPeriod"/>
            </a:pPr>
            <a:endParaRPr lang="fr-BE" sz="2000" dirty="0">
              <a:solidFill>
                <a:schemeClr val="bg1">
                  <a:lumMod val="50000"/>
                </a:schemeClr>
              </a:solidFill>
            </a:endParaRPr>
          </a:p>
          <a:p>
            <a:pPr marL="342900" indent="-342900">
              <a:buFont typeface="+mj-lt"/>
              <a:buAutoNum type="arabicPeriod"/>
            </a:pPr>
            <a:r>
              <a:rPr lang="fr-BE" sz="2000" dirty="0">
                <a:solidFill>
                  <a:schemeClr val="bg1">
                    <a:lumMod val="50000"/>
                  </a:schemeClr>
                </a:solidFill>
              </a:rPr>
              <a:t>Conclusions</a:t>
            </a:r>
          </a:p>
        </p:txBody>
      </p:sp>
    </p:spTree>
    <p:extLst>
      <p:ext uri="{BB962C8B-B14F-4D97-AF65-F5344CB8AC3E}">
        <p14:creationId xmlns:p14="http://schemas.microsoft.com/office/powerpoint/2010/main" val="26030748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Potential of self-consumption</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17</a:t>
            </a:fld>
            <a:endParaRPr lang="en-US" dirty="0"/>
          </a:p>
        </p:txBody>
      </p:sp>
      <p:sp>
        <p:nvSpPr>
          <p:cNvPr id="3" name="Espace réservé du texte 2"/>
          <p:cNvSpPr>
            <a:spLocks noGrp="1"/>
          </p:cNvSpPr>
          <p:nvPr>
            <p:ph type="body" sz="quarter" idx="13"/>
          </p:nvPr>
        </p:nvSpPr>
        <p:spPr/>
        <p:txBody>
          <a:bodyPr/>
          <a:lstStyle/>
          <a:p>
            <a:r>
              <a:rPr lang="en-US" i="1" dirty="0" smtClean="0"/>
              <a:t>Context</a:t>
            </a:r>
            <a:endParaRPr lang="en-US" i="1" dirty="0"/>
          </a:p>
        </p:txBody>
      </p:sp>
      <p:pic>
        <p:nvPicPr>
          <p:cNvPr id="10" name="Image 9"/>
          <p:cNvPicPr>
            <a:picLocks noChangeAspect="1"/>
          </p:cNvPicPr>
          <p:nvPr/>
        </p:nvPicPr>
        <p:blipFill>
          <a:blip r:embed="rId2" cstate="print"/>
          <a:srcRect/>
          <a:stretch>
            <a:fillRect/>
          </a:stretch>
        </p:blipFill>
        <p:spPr bwMode="auto">
          <a:xfrm>
            <a:off x="2051720" y="3140968"/>
            <a:ext cx="5746847" cy="1964099"/>
          </a:xfrm>
          <a:prstGeom prst="rect">
            <a:avLst/>
          </a:prstGeom>
          <a:noFill/>
        </p:spPr>
      </p:pic>
      <p:sp>
        <p:nvSpPr>
          <p:cNvPr id="12" name="ZoneTexte 11"/>
          <p:cNvSpPr txBox="1"/>
          <p:nvPr/>
        </p:nvSpPr>
        <p:spPr>
          <a:xfrm>
            <a:off x="467544" y="1556792"/>
            <a:ext cx="7344816" cy="5282062"/>
          </a:xfrm>
          <a:prstGeom prst="rect">
            <a:avLst/>
          </a:prstGeom>
          <a:noFill/>
        </p:spPr>
        <p:txBody>
          <a:bodyPr wrap="square" rtlCol="0">
            <a:spAutoFit/>
          </a:bodyPr>
          <a:lstStyle/>
          <a:p>
            <a:pPr>
              <a:lnSpc>
                <a:spcPct val="114000"/>
              </a:lnSpc>
              <a:spcAft>
                <a:spcPts val="600"/>
              </a:spcAft>
            </a:pPr>
            <a:r>
              <a:rPr lang="nl-BE" dirty="0" smtClean="0"/>
              <a:t>Increase of number of “prosumers”</a:t>
            </a:r>
          </a:p>
          <a:p>
            <a:pPr marL="285750" indent="-285750">
              <a:lnSpc>
                <a:spcPct val="114000"/>
              </a:lnSpc>
              <a:spcAft>
                <a:spcPts val="600"/>
              </a:spcAft>
              <a:buFont typeface="Symbol" charset="0"/>
              <a:buChar char=""/>
            </a:pPr>
            <a:r>
              <a:rPr lang="nl-BE" dirty="0" smtClean="0">
                <a:solidFill>
                  <a:srgbClr val="000000"/>
                </a:solidFill>
              </a:rPr>
              <a:t>Electricity grid congestion and PV curtailment</a:t>
            </a:r>
          </a:p>
          <a:p>
            <a:pPr marL="285750" indent="-285750">
              <a:lnSpc>
                <a:spcPct val="114000"/>
              </a:lnSpc>
              <a:spcAft>
                <a:spcPts val="600"/>
              </a:spcAft>
              <a:buFont typeface="Symbol" charset="0"/>
              <a:buChar char=""/>
            </a:pPr>
            <a:r>
              <a:rPr lang="fr-BE" dirty="0" smtClean="0">
                <a:solidFill>
                  <a:srgbClr val="000000"/>
                </a:solidFill>
              </a:rPr>
              <a:t>Restrict the amount of distributed power supplied to the grid</a:t>
            </a:r>
          </a:p>
          <a:p>
            <a:pPr marL="285750" indent="-285750">
              <a:lnSpc>
                <a:spcPct val="114000"/>
              </a:lnSpc>
              <a:spcAft>
                <a:spcPts val="600"/>
              </a:spcAft>
              <a:buFont typeface="Symbol" charset="0"/>
              <a:buChar char=""/>
            </a:pPr>
            <a:r>
              <a:rPr lang="fr-BE" dirty="0" smtClean="0">
                <a:solidFill>
                  <a:srgbClr val="000000"/>
                </a:solidFill>
              </a:rPr>
              <a:t>Promote self-consumption by resale tariff &lt; retail tariff</a:t>
            </a:r>
          </a:p>
          <a:p>
            <a:pPr marL="285750" indent="-285750">
              <a:lnSpc>
                <a:spcPct val="114000"/>
              </a:lnSpc>
              <a:spcAft>
                <a:spcPts val="600"/>
              </a:spcAft>
              <a:buFont typeface="Symbol" charset="0"/>
              <a:buChar char=""/>
            </a:pPr>
            <a:endParaRPr lang="fr-BE" dirty="0">
              <a:solidFill>
                <a:srgbClr val="000000"/>
              </a:solidFill>
            </a:endParaRPr>
          </a:p>
          <a:p>
            <a:pPr marL="285750" indent="-285750">
              <a:lnSpc>
                <a:spcPct val="114000"/>
              </a:lnSpc>
              <a:spcAft>
                <a:spcPts val="600"/>
              </a:spcAft>
              <a:buFont typeface="Symbol" charset="0"/>
              <a:buChar char=""/>
            </a:pPr>
            <a:endParaRPr lang="fr-BE" dirty="0" smtClean="0">
              <a:solidFill>
                <a:srgbClr val="000000"/>
              </a:solidFill>
            </a:endParaRPr>
          </a:p>
          <a:p>
            <a:pPr marL="285750" indent="-285750">
              <a:lnSpc>
                <a:spcPct val="114000"/>
              </a:lnSpc>
              <a:spcAft>
                <a:spcPts val="600"/>
              </a:spcAft>
              <a:buFont typeface="Symbol" charset="0"/>
              <a:buChar char=""/>
            </a:pPr>
            <a:endParaRPr lang="fr-BE" dirty="0">
              <a:solidFill>
                <a:srgbClr val="000000"/>
              </a:solidFill>
            </a:endParaRPr>
          </a:p>
          <a:p>
            <a:pPr marL="285750" indent="-285750">
              <a:lnSpc>
                <a:spcPct val="114000"/>
              </a:lnSpc>
              <a:spcAft>
                <a:spcPts val="600"/>
              </a:spcAft>
              <a:buFont typeface="Symbol" charset="0"/>
              <a:buChar char=""/>
            </a:pPr>
            <a:endParaRPr lang="fr-BE" dirty="0" smtClean="0">
              <a:solidFill>
                <a:srgbClr val="000000"/>
              </a:solidFill>
            </a:endParaRPr>
          </a:p>
          <a:p>
            <a:pPr marL="285750" indent="-285750">
              <a:lnSpc>
                <a:spcPct val="114000"/>
              </a:lnSpc>
              <a:spcAft>
                <a:spcPts val="600"/>
              </a:spcAft>
              <a:buFont typeface="Symbol" charset="0"/>
              <a:buChar char=""/>
            </a:pPr>
            <a:endParaRPr lang="fr-BE" dirty="0">
              <a:solidFill>
                <a:srgbClr val="000000"/>
              </a:solidFill>
            </a:endParaRPr>
          </a:p>
          <a:p>
            <a:pPr>
              <a:lnSpc>
                <a:spcPct val="114000"/>
              </a:lnSpc>
              <a:spcAft>
                <a:spcPts val="600"/>
              </a:spcAft>
            </a:pPr>
            <a:endParaRPr lang="fr-BE" dirty="0" smtClean="0">
              <a:solidFill>
                <a:srgbClr val="000000"/>
              </a:solidFill>
            </a:endParaRPr>
          </a:p>
          <a:p>
            <a:pPr>
              <a:lnSpc>
                <a:spcPct val="114000"/>
              </a:lnSpc>
              <a:spcAft>
                <a:spcPts val="600"/>
              </a:spcAft>
            </a:pPr>
            <a:r>
              <a:rPr lang="fr-BE" dirty="0" smtClean="0">
                <a:solidFill>
                  <a:srgbClr val="000000"/>
                </a:solidFill>
              </a:rPr>
              <a:t>Today self-consumption is of the order of 24-31% (for a PV installation sized to provide 100% of annual appliances and lighting consumption)</a:t>
            </a:r>
            <a:endParaRPr lang="fr-BE" dirty="0">
              <a:solidFill>
                <a:srgbClr val="000000"/>
              </a:solidFill>
            </a:endParaRPr>
          </a:p>
          <a:p>
            <a:endParaRPr lang="en-US" dirty="0" smtClean="0"/>
          </a:p>
          <a:p>
            <a:endParaRPr lang="en-US" dirty="0"/>
          </a:p>
        </p:txBody>
      </p:sp>
    </p:spTree>
    <p:extLst>
      <p:ext uri="{BB962C8B-B14F-4D97-AF65-F5344CB8AC3E}">
        <p14:creationId xmlns:p14="http://schemas.microsoft.com/office/powerpoint/2010/main" val="17771710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Potential of self-consumption</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18</a:t>
            </a:fld>
            <a:endParaRPr lang="en-US" dirty="0"/>
          </a:p>
        </p:txBody>
      </p:sp>
      <p:sp>
        <p:nvSpPr>
          <p:cNvPr id="3" name="Espace réservé du texte 2"/>
          <p:cNvSpPr>
            <a:spLocks noGrp="1"/>
          </p:cNvSpPr>
          <p:nvPr>
            <p:ph type="body" sz="quarter" idx="13"/>
          </p:nvPr>
        </p:nvSpPr>
        <p:spPr/>
        <p:txBody>
          <a:bodyPr/>
          <a:lstStyle/>
          <a:p>
            <a:r>
              <a:rPr lang="en-US" i="1" dirty="0" smtClean="0"/>
              <a:t>Results (self-consumption factor)</a:t>
            </a:r>
            <a:endParaRPr lang="en-US" i="1"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4824"/>
            <a:ext cx="7807153" cy="4320480"/>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6237312"/>
            <a:ext cx="912839" cy="44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6165304"/>
            <a:ext cx="946634" cy="52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6237312"/>
            <a:ext cx="659162" cy="32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6237312"/>
            <a:ext cx="702676" cy="48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6165304"/>
            <a:ext cx="670590" cy="48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2320" y="6165304"/>
            <a:ext cx="814514" cy="44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436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Potential of self-consumption</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19</a:t>
            </a:fld>
            <a:endParaRPr lang="en-US" dirty="0"/>
          </a:p>
        </p:txBody>
      </p:sp>
      <p:sp>
        <p:nvSpPr>
          <p:cNvPr id="3" name="Espace réservé du texte 2"/>
          <p:cNvSpPr>
            <a:spLocks noGrp="1"/>
          </p:cNvSpPr>
          <p:nvPr>
            <p:ph type="body" sz="quarter" idx="13"/>
          </p:nvPr>
        </p:nvSpPr>
        <p:spPr/>
        <p:txBody>
          <a:bodyPr/>
          <a:lstStyle/>
          <a:p>
            <a:r>
              <a:rPr lang="en-US" i="1" dirty="0" smtClean="0"/>
              <a:t>Results</a:t>
            </a:r>
            <a:endParaRPr lang="en-US" i="1" dirty="0"/>
          </a:p>
        </p:txBody>
      </p:sp>
      <p:pic>
        <p:nvPicPr>
          <p:cNvPr id="7" name="Image 6"/>
          <p:cNvPicPr>
            <a:picLocks noChangeAspect="1"/>
          </p:cNvPicPr>
          <p:nvPr/>
        </p:nvPicPr>
        <p:blipFill>
          <a:blip r:embed="rId2" cstate="print"/>
          <a:stretch>
            <a:fillRect/>
          </a:stretch>
        </p:blipFill>
        <p:spPr>
          <a:xfrm>
            <a:off x="395536" y="1484784"/>
            <a:ext cx="8393883" cy="4320000"/>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550" y="5895944"/>
            <a:ext cx="1080000" cy="53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189" y="5832751"/>
            <a:ext cx="1080000" cy="59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2732" y="5982900"/>
            <a:ext cx="900000" cy="44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3354" y="5866850"/>
            <a:ext cx="900000" cy="61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7568" y="5805264"/>
            <a:ext cx="900000" cy="64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424" y="5831835"/>
            <a:ext cx="1080000" cy="59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8657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p>
        </p:txBody>
      </p:sp>
      <p:sp>
        <p:nvSpPr>
          <p:cNvPr id="4" name="Text Placeholder 3"/>
          <p:cNvSpPr>
            <a:spLocks noGrp="1"/>
          </p:cNvSpPr>
          <p:nvPr>
            <p:ph type="body" sz="quarter" idx="13"/>
          </p:nvPr>
        </p:nvSpPr>
        <p:spPr>
          <a:xfrm>
            <a:off x="470045" y="836712"/>
            <a:ext cx="8136235" cy="503237"/>
          </a:xfrm>
        </p:spPr>
        <p:txBody>
          <a:bodyPr/>
          <a:lstStyle/>
          <a:p>
            <a:r>
              <a:rPr lang="en-US" i="1" dirty="0"/>
              <a:t>Context</a:t>
            </a:r>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2</a:t>
            </a:fld>
            <a:endParaRPr lang="en-US" dirty="0"/>
          </a:p>
        </p:txBody>
      </p:sp>
      <p:pic>
        <p:nvPicPr>
          <p:cNvPr id="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000" y="4433140"/>
            <a:ext cx="2880000" cy="238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Flèche vers le haut 43"/>
          <p:cNvSpPr/>
          <p:nvPr/>
        </p:nvSpPr>
        <p:spPr>
          <a:xfrm rot="1900586">
            <a:off x="4655364" y="5078519"/>
            <a:ext cx="424768" cy="1201992"/>
          </a:xfrm>
          <a:prstGeom prst="upArrow">
            <a:avLst/>
          </a:prstGeom>
          <a:solidFill>
            <a:srgbClr val="A2B800"/>
          </a:solidFill>
          <a:ln w="26425" cap="flat" cmpd="sng" algn="ctr">
            <a:solidFill>
              <a:srgbClr val="A2B800"/>
            </a:solidFill>
            <a:prstDash val="solid"/>
          </a:ln>
          <a:effectLst/>
        </p:spPr>
        <p:txBody>
          <a:bodyPr rtlCol="0" anchor="ctr"/>
          <a:lstStyle/>
          <a:p>
            <a:pPr algn="ctr">
              <a:defRPr/>
            </a:pPr>
            <a:endParaRPr lang="en-US" kern="0">
              <a:solidFill>
                <a:prstClr val="white"/>
              </a:solidFill>
              <a:latin typeface="Arial"/>
            </a:endParaRPr>
          </a:p>
        </p:txBody>
      </p:sp>
      <p:sp>
        <p:nvSpPr>
          <p:cNvPr id="45" name="Flèche vers le haut 44"/>
          <p:cNvSpPr/>
          <p:nvPr/>
        </p:nvSpPr>
        <p:spPr>
          <a:xfrm rot="1900586">
            <a:off x="4655362" y="5085728"/>
            <a:ext cx="424768" cy="1201992"/>
          </a:xfrm>
          <a:prstGeom prst="upArrow">
            <a:avLst/>
          </a:prstGeom>
          <a:solidFill>
            <a:srgbClr val="E95925"/>
          </a:solidFill>
          <a:ln w="26425" cap="flat" cmpd="sng" algn="ctr">
            <a:solidFill>
              <a:srgbClr val="E95925"/>
            </a:solidFill>
            <a:prstDash val="solid"/>
          </a:ln>
          <a:effectLst/>
        </p:spPr>
        <p:txBody>
          <a:bodyPr rtlCol="0" anchor="ctr"/>
          <a:lstStyle/>
          <a:p>
            <a:pPr algn="ctr">
              <a:defRPr/>
            </a:pPr>
            <a:endParaRPr lang="en-US" kern="0">
              <a:solidFill>
                <a:prstClr val="white"/>
              </a:solidFill>
              <a:latin typeface="Arial"/>
            </a:endParaRPr>
          </a:p>
        </p:txBody>
      </p:sp>
      <p:grpSp>
        <p:nvGrpSpPr>
          <p:cNvPr id="46" name="Groupe 28"/>
          <p:cNvGrpSpPr/>
          <p:nvPr/>
        </p:nvGrpSpPr>
        <p:grpSpPr>
          <a:xfrm>
            <a:off x="4231907" y="1412776"/>
            <a:ext cx="4660573" cy="2880320"/>
            <a:chOff x="4231907" y="1124744"/>
            <a:chExt cx="4660573" cy="2880320"/>
          </a:xfrm>
        </p:grpSpPr>
        <p:grpSp>
          <p:nvGrpSpPr>
            <p:cNvPr id="47" name="Groupe 19"/>
            <p:cNvGrpSpPr/>
            <p:nvPr/>
          </p:nvGrpSpPr>
          <p:grpSpPr>
            <a:xfrm>
              <a:off x="4572000" y="1124744"/>
              <a:ext cx="4320480" cy="2880320"/>
              <a:chOff x="4572000" y="1124744"/>
              <a:chExt cx="4320480" cy="2880320"/>
            </a:xfrm>
          </p:grpSpPr>
          <p:pic>
            <p:nvPicPr>
              <p:cNvPr id="4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28925"/>
              <a:stretch/>
            </p:blipFill>
            <p:spPr bwMode="auto">
              <a:xfrm>
                <a:off x="4572000" y="1124744"/>
                <a:ext cx="2673350" cy="21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Groupe 21"/>
              <p:cNvGrpSpPr/>
              <p:nvPr/>
            </p:nvGrpSpPr>
            <p:grpSpPr>
              <a:xfrm>
                <a:off x="6350893" y="1140558"/>
                <a:ext cx="2541587" cy="2864506"/>
                <a:chOff x="193909" y="1200943"/>
                <a:chExt cx="2541587" cy="2864506"/>
              </a:xfrm>
            </p:grpSpPr>
            <p:sp>
              <p:nvSpPr>
                <p:cNvPr id="51" name="ZoneTexte 50"/>
                <p:cNvSpPr txBox="1"/>
                <p:nvPr/>
              </p:nvSpPr>
              <p:spPr>
                <a:xfrm>
                  <a:off x="265917" y="2865120"/>
                  <a:ext cx="1960152" cy="1200329"/>
                </a:xfrm>
                <a:prstGeom prst="rect">
                  <a:avLst/>
                </a:prstGeom>
                <a:noFill/>
              </p:spPr>
              <p:txBody>
                <a:bodyPr wrap="none" rtlCol="0">
                  <a:spAutoFit/>
                </a:bodyPr>
                <a:lstStyle/>
                <a:p>
                  <a:r>
                    <a:rPr lang="fr-BE" dirty="0">
                      <a:solidFill>
                        <a:prstClr val="black"/>
                      </a:solidFill>
                    </a:rPr>
                    <a:t>Electrification</a:t>
                  </a:r>
                </a:p>
                <a:p>
                  <a:pPr marL="285750" indent="-285750">
                    <a:buFont typeface="Arial" pitchFamily="34" charset="0"/>
                    <a:buChar char="•"/>
                  </a:pPr>
                  <a:r>
                    <a:rPr lang="fr-BE" dirty="0" err="1">
                      <a:solidFill>
                        <a:prstClr val="black"/>
                      </a:solidFill>
                    </a:rPr>
                    <a:t>Heat</a:t>
                  </a:r>
                  <a:r>
                    <a:rPr lang="fr-BE" dirty="0">
                      <a:solidFill>
                        <a:prstClr val="black"/>
                      </a:solidFill>
                    </a:rPr>
                    <a:t> </a:t>
                  </a:r>
                  <a:r>
                    <a:rPr lang="fr-BE" dirty="0" err="1">
                      <a:solidFill>
                        <a:prstClr val="black"/>
                      </a:solidFill>
                    </a:rPr>
                    <a:t>pumps</a:t>
                  </a:r>
                  <a:endParaRPr lang="fr-BE" dirty="0">
                    <a:solidFill>
                      <a:prstClr val="black"/>
                    </a:solidFill>
                  </a:endParaRPr>
                </a:p>
                <a:p>
                  <a:pPr marL="285750" indent="-285750">
                    <a:buFont typeface="Arial" pitchFamily="34" charset="0"/>
                    <a:buChar char="•"/>
                  </a:pPr>
                  <a:r>
                    <a:rPr lang="fr-BE" dirty="0">
                      <a:solidFill>
                        <a:prstClr val="black"/>
                      </a:solidFill>
                    </a:rPr>
                    <a:t>Electric </a:t>
                  </a:r>
                  <a:r>
                    <a:rPr lang="fr-BE" dirty="0" err="1">
                      <a:solidFill>
                        <a:prstClr val="black"/>
                      </a:solidFill>
                    </a:rPr>
                    <a:t>vehicles</a:t>
                  </a:r>
                  <a:endParaRPr lang="fr-BE" dirty="0">
                    <a:solidFill>
                      <a:prstClr val="black"/>
                    </a:solidFill>
                  </a:endParaRPr>
                </a:p>
                <a:p>
                  <a:pPr marL="285750" indent="-285750">
                    <a:buFont typeface="Arial" pitchFamily="34" charset="0"/>
                    <a:buChar char="•"/>
                  </a:pPr>
                  <a:r>
                    <a:rPr lang="fr-BE" dirty="0">
                      <a:solidFill>
                        <a:prstClr val="black"/>
                      </a:solidFill>
                    </a:rPr>
                    <a:t>Batteries</a:t>
                  </a:r>
                </a:p>
              </p:txBody>
            </p:sp>
            <p:pic>
              <p:nvPicPr>
                <p:cNvPr id="5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09" y="1200943"/>
                  <a:ext cx="25415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8" name="Rectangle 47"/>
            <p:cNvSpPr/>
            <p:nvPr/>
          </p:nvSpPr>
          <p:spPr>
            <a:xfrm rot="1526559">
              <a:off x="4231907" y="3028376"/>
              <a:ext cx="1657574" cy="754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grpSp>
      <p:grpSp>
        <p:nvGrpSpPr>
          <p:cNvPr id="53" name="Groupe 27"/>
          <p:cNvGrpSpPr/>
          <p:nvPr/>
        </p:nvGrpSpPr>
        <p:grpSpPr>
          <a:xfrm>
            <a:off x="157629" y="1424608"/>
            <a:ext cx="4774304" cy="3058090"/>
            <a:chOff x="157629" y="1136576"/>
            <a:chExt cx="4774304" cy="3058090"/>
          </a:xfrm>
        </p:grpSpPr>
        <p:grpSp>
          <p:nvGrpSpPr>
            <p:cNvPr id="54" name="Groupe 18"/>
            <p:cNvGrpSpPr/>
            <p:nvPr/>
          </p:nvGrpSpPr>
          <p:grpSpPr>
            <a:xfrm>
              <a:off x="157629" y="1136576"/>
              <a:ext cx="4414371" cy="3058090"/>
              <a:chOff x="157629" y="1136576"/>
              <a:chExt cx="4414371" cy="3058090"/>
            </a:xfrm>
          </p:grpSpPr>
          <p:pic>
            <p:nvPicPr>
              <p:cNvPr id="5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29308"/>
              <a:stretch/>
            </p:blipFill>
            <p:spPr bwMode="auto">
              <a:xfrm>
                <a:off x="1898650" y="1136576"/>
                <a:ext cx="2673350" cy="218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e 59"/>
              <p:cNvGrpSpPr/>
              <p:nvPr/>
            </p:nvGrpSpPr>
            <p:grpSpPr>
              <a:xfrm>
                <a:off x="157629" y="1340768"/>
                <a:ext cx="2955584" cy="2853898"/>
                <a:chOff x="191639" y="4221088"/>
                <a:chExt cx="2955584" cy="2853898"/>
              </a:xfrm>
            </p:grpSpPr>
            <p:grpSp>
              <p:nvGrpSpPr>
                <p:cNvPr id="58" name="Groupe 65"/>
                <p:cNvGrpSpPr>
                  <a:grpSpLocks noChangeAspect="1"/>
                </p:cNvGrpSpPr>
                <p:nvPr/>
              </p:nvGrpSpPr>
              <p:grpSpPr>
                <a:xfrm>
                  <a:off x="191639" y="4221088"/>
                  <a:ext cx="2955584" cy="2588521"/>
                  <a:chOff x="152034" y="4221088"/>
                  <a:chExt cx="2955584" cy="2588521"/>
                </a:xfrm>
              </p:grpSpPr>
              <p:pic>
                <p:nvPicPr>
                  <p:cNvPr id="6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658" t="25000" r="27727" b="10173"/>
                  <a:stretch/>
                </p:blipFill>
                <p:spPr bwMode="auto">
                  <a:xfrm>
                    <a:off x="152034" y="4221088"/>
                    <a:ext cx="2955584" cy="258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ZoneTexte 60"/>
                  <p:cNvSpPr txBox="1"/>
                  <p:nvPr/>
                </p:nvSpPr>
                <p:spPr>
                  <a:xfrm>
                    <a:off x="335655" y="4509120"/>
                    <a:ext cx="2705997" cy="369332"/>
                  </a:xfrm>
                  <a:prstGeom prst="rect">
                    <a:avLst/>
                  </a:prstGeom>
                  <a:noFill/>
                </p:spPr>
                <p:txBody>
                  <a:bodyPr wrap="none" rtlCol="0">
                    <a:spAutoFit/>
                  </a:bodyPr>
                  <a:lstStyle/>
                  <a:p>
                    <a:pPr marL="285750" indent="-285750">
                      <a:buFont typeface="Arial" panose="020B0604020202020204" pitchFamily="34" charset="0"/>
                      <a:buChar char="•"/>
                    </a:pPr>
                    <a:r>
                      <a:rPr lang="fr-BE" dirty="0">
                        <a:solidFill>
                          <a:prstClr val="black"/>
                        </a:solidFill>
                      </a:rPr>
                      <a:t>Intermittent production</a:t>
                    </a:r>
                  </a:p>
                </p:txBody>
              </p:sp>
            </p:grpSp>
            <p:sp>
              <p:nvSpPr>
                <p:cNvPr id="59" name="ZoneTexte 58"/>
                <p:cNvSpPr txBox="1"/>
                <p:nvPr/>
              </p:nvSpPr>
              <p:spPr>
                <a:xfrm>
                  <a:off x="1691680" y="6813376"/>
                  <a:ext cx="1039067" cy="261610"/>
                </a:xfrm>
                <a:prstGeom prst="rect">
                  <a:avLst/>
                </a:prstGeom>
                <a:noFill/>
              </p:spPr>
              <p:txBody>
                <a:bodyPr wrap="none" rtlCol="0">
                  <a:spAutoFit/>
                </a:bodyPr>
                <a:lstStyle/>
                <a:p>
                  <a:r>
                    <a:rPr lang="fr-BE" sz="1100" dirty="0">
                      <a:solidFill>
                        <a:prstClr val="black"/>
                      </a:solidFill>
                    </a:rPr>
                    <a:t>(Source: Elia)</a:t>
                  </a:r>
                  <a:endParaRPr lang="en-US" sz="1100" dirty="0">
                    <a:solidFill>
                      <a:prstClr val="black"/>
                    </a:solidFill>
                  </a:endParaRPr>
                </a:p>
              </p:txBody>
            </p:sp>
          </p:grpSp>
        </p:grpSp>
        <p:sp>
          <p:nvSpPr>
            <p:cNvPr id="55" name="Rectangle 54"/>
            <p:cNvSpPr/>
            <p:nvPr/>
          </p:nvSpPr>
          <p:spPr>
            <a:xfrm rot="19588171">
              <a:off x="3416028" y="2997739"/>
              <a:ext cx="1515905" cy="754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grpSp>
      <p:grpSp>
        <p:nvGrpSpPr>
          <p:cNvPr id="64" name="Groupe 31"/>
          <p:cNvGrpSpPr/>
          <p:nvPr/>
        </p:nvGrpSpPr>
        <p:grpSpPr>
          <a:xfrm>
            <a:off x="683568" y="2348880"/>
            <a:ext cx="2331966" cy="1080120"/>
            <a:chOff x="2195736" y="4941168"/>
            <a:chExt cx="2331966" cy="1080120"/>
          </a:xfrm>
        </p:grpSpPr>
        <p:grpSp>
          <p:nvGrpSpPr>
            <p:cNvPr id="65" name="Groupe 24"/>
            <p:cNvGrpSpPr/>
            <p:nvPr/>
          </p:nvGrpSpPr>
          <p:grpSpPr>
            <a:xfrm>
              <a:off x="3448471" y="4941168"/>
              <a:ext cx="1079231" cy="1080120"/>
              <a:chOff x="2483768" y="5007292"/>
              <a:chExt cx="1079231" cy="1080120"/>
            </a:xfrm>
          </p:grpSpPr>
          <p:cxnSp>
            <p:nvCxnSpPr>
              <p:cNvPr id="68" name="Connecteur droit avec flèche 67"/>
              <p:cNvCxnSpPr/>
              <p:nvPr/>
            </p:nvCxnSpPr>
            <p:spPr>
              <a:xfrm flipH="1">
                <a:off x="2483768" y="5007292"/>
                <a:ext cx="14516" cy="108012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2498284" y="5297065"/>
                <a:ext cx="1064715" cy="646331"/>
              </a:xfrm>
              <a:prstGeom prst="rect">
                <a:avLst/>
              </a:prstGeom>
              <a:noFill/>
            </p:spPr>
            <p:txBody>
              <a:bodyPr wrap="none" rtlCol="0">
                <a:spAutoFit/>
              </a:bodyPr>
              <a:lstStyle/>
              <a:p>
                <a:pPr algn="ctr"/>
                <a:r>
                  <a:rPr lang="fr-BE" b="1" dirty="0">
                    <a:solidFill>
                      <a:prstClr val="black"/>
                    </a:solidFill>
                  </a:rPr>
                  <a:t>1 </a:t>
                </a:r>
                <a:r>
                  <a:rPr lang="fr-BE" b="1" dirty="0" err="1">
                    <a:solidFill>
                      <a:prstClr val="black"/>
                    </a:solidFill>
                  </a:rPr>
                  <a:t>nuclear</a:t>
                </a:r>
                <a:endParaRPr lang="fr-BE" b="1" dirty="0">
                  <a:solidFill>
                    <a:prstClr val="black"/>
                  </a:solidFill>
                </a:endParaRPr>
              </a:p>
              <a:p>
                <a:pPr algn="ctr"/>
                <a:r>
                  <a:rPr lang="fr-BE" b="1" dirty="0">
                    <a:solidFill>
                      <a:prstClr val="black"/>
                    </a:solidFill>
                  </a:rPr>
                  <a:t>unit</a:t>
                </a:r>
                <a:endParaRPr lang="en-US" b="1" dirty="0">
                  <a:solidFill>
                    <a:prstClr val="black"/>
                  </a:solidFill>
                </a:endParaRPr>
              </a:p>
            </p:txBody>
          </p:sp>
        </p:grpSp>
        <p:cxnSp>
          <p:nvCxnSpPr>
            <p:cNvPr id="66" name="Connecteur droit 65"/>
            <p:cNvCxnSpPr/>
            <p:nvPr/>
          </p:nvCxnSpPr>
          <p:spPr>
            <a:xfrm>
              <a:off x="2195736" y="4941168"/>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67" name="Connecteur droit 66"/>
            <p:cNvCxnSpPr/>
            <p:nvPr/>
          </p:nvCxnSpPr>
          <p:spPr>
            <a:xfrm>
              <a:off x="3167880" y="6021288"/>
              <a:ext cx="324000" cy="0"/>
            </a:xfrm>
            <a:prstGeom prst="line">
              <a:avLst/>
            </a:prstGeom>
          </p:spPr>
          <p:style>
            <a:lnRef idx="1">
              <a:schemeClr val="dk1"/>
            </a:lnRef>
            <a:fillRef idx="0">
              <a:schemeClr val="dk1"/>
            </a:fillRef>
            <a:effectRef idx="0">
              <a:schemeClr val="dk1"/>
            </a:effectRef>
            <a:fontRef idx="minor">
              <a:schemeClr val="tx1"/>
            </a:fontRef>
          </p:style>
        </p:cxnSp>
      </p:grpSp>
      <p:sp>
        <p:nvSpPr>
          <p:cNvPr id="70" name="Flèche vers le haut 69"/>
          <p:cNvSpPr/>
          <p:nvPr/>
        </p:nvSpPr>
        <p:spPr>
          <a:xfrm rot="19705646">
            <a:off x="4086390" y="5078276"/>
            <a:ext cx="424768" cy="1201992"/>
          </a:xfrm>
          <a:prstGeom prst="upArrow">
            <a:avLst/>
          </a:prstGeom>
          <a:solidFill>
            <a:srgbClr val="A2B800"/>
          </a:solidFill>
          <a:ln w="26425" cap="flat" cmpd="sng" algn="ctr">
            <a:solidFill>
              <a:srgbClr val="A2B800"/>
            </a:solidFill>
            <a:prstDash val="solid"/>
          </a:ln>
          <a:effectLst/>
        </p:spPr>
        <p:txBody>
          <a:bodyPr rtlCol="0" anchor="ctr"/>
          <a:lstStyle/>
          <a:p>
            <a:pPr algn="ctr">
              <a:defRPr/>
            </a:pPr>
            <a:endParaRPr lang="en-US" kern="0">
              <a:solidFill>
                <a:prstClr val="white"/>
              </a:solidFill>
              <a:latin typeface="Arial"/>
            </a:endParaRPr>
          </a:p>
        </p:txBody>
      </p:sp>
      <p:sp>
        <p:nvSpPr>
          <p:cNvPr id="71" name="Flèche vers le haut 70"/>
          <p:cNvSpPr/>
          <p:nvPr/>
        </p:nvSpPr>
        <p:spPr>
          <a:xfrm>
            <a:off x="4359616" y="4985303"/>
            <a:ext cx="424768" cy="1201992"/>
          </a:xfrm>
          <a:prstGeom prst="upArrow">
            <a:avLst/>
          </a:prstGeom>
          <a:solidFill>
            <a:schemeClr val="accent4"/>
          </a:solidFill>
          <a:ln w="26425" cap="flat" cmpd="sng" algn="ctr">
            <a:solidFill>
              <a:schemeClr val="accent4"/>
            </a:solidFill>
            <a:prstDash val="solid"/>
          </a:ln>
          <a:effectLst/>
        </p:spPr>
        <p:txBody>
          <a:bodyPr rtlCol="0" anchor="ctr"/>
          <a:lstStyle/>
          <a:p>
            <a:pPr algn="ctr">
              <a:defRPr/>
            </a:pPr>
            <a:endParaRPr lang="en-US" kern="0">
              <a:solidFill>
                <a:prstClr val="white"/>
              </a:solidFill>
              <a:latin typeface="Arial"/>
            </a:endParaRPr>
          </a:p>
        </p:txBody>
      </p:sp>
      <p:pic>
        <p:nvPicPr>
          <p:cNvPr id="7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1898650" y="2963044"/>
            <a:ext cx="5346700" cy="154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Ellipse 72"/>
          <p:cNvSpPr/>
          <p:nvPr/>
        </p:nvSpPr>
        <p:spPr>
          <a:xfrm>
            <a:off x="4173980" y="2638652"/>
            <a:ext cx="840270" cy="720000"/>
          </a:xfrm>
          <a:prstGeom prst="ellipse">
            <a:avLst/>
          </a:prstGeom>
          <a:solidFill>
            <a:schemeClr val="accent1">
              <a:lumMod val="90000"/>
              <a:lumOff val="1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t>DSM</a:t>
            </a:r>
            <a:endParaRPr lang="fr-BE" sz="1600" b="1" dirty="0"/>
          </a:p>
        </p:txBody>
      </p:sp>
    </p:spTree>
    <p:extLst>
      <p:ext uri="{BB962C8B-B14F-4D97-AF65-F5344CB8AC3E}">
        <p14:creationId xmlns:p14="http://schemas.microsoft.com/office/powerpoint/2010/main" val="41709775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Conclusions</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20</a:t>
            </a:fld>
            <a:endParaRPr lang="en-US" dirty="0"/>
          </a:p>
        </p:txBody>
      </p:sp>
      <p:sp>
        <p:nvSpPr>
          <p:cNvPr id="3" name="Espace réservé du texte 2"/>
          <p:cNvSpPr>
            <a:spLocks noGrp="1"/>
          </p:cNvSpPr>
          <p:nvPr>
            <p:ph type="body" sz="quarter" idx="13"/>
          </p:nvPr>
        </p:nvSpPr>
        <p:spPr/>
        <p:txBody>
          <a:bodyPr/>
          <a:lstStyle/>
          <a:p>
            <a:r>
              <a:rPr lang="en-US" i="1" dirty="0" smtClean="0"/>
              <a:t>Peak shaving</a:t>
            </a:r>
            <a:endParaRPr lang="en-US" i="1" dirty="0"/>
          </a:p>
        </p:txBody>
      </p:sp>
      <p:sp>
        <p:nvSpPr>
          <p:cNvPr id="15" name="ZoneTexte 14"/>
          <p:cNvSpPr txBox="1"/>
          <p:nvPr/>
        </p:nvSpPr>
        <p:spPr>
          <a:xfrm>
            <a:off x="467543" y="1556792"/>
            <a:ext cx="8674869" cy="3511116"/>
          </a:xfrm>
          <a:prstGeom prst="rect">
            <a:avLst/>
          </a:prstGeom>
          <a:noFill/>
        </p:spPr>
        <p:txBody>
          <a:bodyPr wrap="square" rtlCol="0">
            <a:spAutoFit/>
          </a:bodyPr>
          <a:lstStyle/>
          <a:p>
            <a:pPr marL="285750" indent="-285750" algn="just">
              <a:lnSpc>
                <a:spcPct val="114000"/>
              </a:lnSpc>
              <a:spcBef>
                <a:spcPts val="0"/>
              </a:spcBef>
              <a:spcAft>
                <a:spcPts val="1200"/>
              </a:spcAft>
              <a:buFont typeface="Courier New"/>
              <a:buChar char="o"/>
            </a:pPr>
            <a:r>
              <a:rPr lang="en-US" dirty="0" smtClean="0"/>
              <a:t>(Electric heaters + thermal storage) and (heat pumps + thermal storage) allow for a significant reduction of power </a:t>
            </a:r>
            <a:r>
              <a:rPr lang="en-US" dirty="0" smtClean="0"/>
              <a:t>consumed </a:t>
            </a:r>
            <a:r>
              <a:rPr lang="en-US" dirty="0" smtClean="0"/>
              <a:t>during peak hours</a:t>
            </a:r>
          </a:p>
          <a:p>
            <a:pPr marL="285750" indent="-285750" algn="just">
              <a:lnSpc>
                <a:spcPct val="114000"/>
              </a:lnSpc>
              <a:spcBef>
                <a:spcPts val="0"/>
              </a:spcBef>
              <a:spcAft>
                <a:spcPts val="1200"/>
              </a:spcAft>
              <a:buFont typeface="Courier New"/>
              <a:buChar char="o"/>
            </a:pPr>
            <a:r>
              <a:rPr lang="en-US" dirty="0" smtClean="0"/>
              <a:t>With (electric heaters + thermal storage), there is a slight over-consumption</a:t>
            </a:r>
          </a:p>
          <a:p>
            <a:pPr marL="285750" indent="-285750" algn="just">
              <a:lnSpc>
                <a:spcPct val="114000"/>
              </a:lnSpc>
              <a:spcBef>
                <a:spcPts val="0"/>
              </a:spcBef>
              <a:spcAft>
                <a:spcPts val="1200"/>
              </a:spcAft>
              <a:buFont typeface="Courier New"/>
              <a:buChar char="o"/>
            </a:pPr>
            <a:r>
              <a:rPr lang="en-US" dirty="0" smtClean="0"/>
              <a:t>Currently, no incentive to shift loads… but the situation might be critical with the electrification of the residential sector</a:t>
            </a:r>
          </a:p>
          <a:p>
            <a:pPr marL="285750" indent="-285750" algn="just">
              <a:lnSpc>
                <a:spcPct val="114000"/>
              </a:lnSpc>
              <a:spcBef>
                <a:spcPts val="0"/>
              </a:spcBef>
              <a:spcAft>
                <a:spcPts val="1200"/>
              </a:spcAft>
              <a:buFont typeface="Courier New"/>
              <a:buChar char="o"/>
            </a:pPr>
            <a:r>
              <a:rPr lang="en-US" dirty="0" smtClean="0"/>
              <a:t>Larger load shifting could be achieved with the heat pump if larger storage tanks were used. However, the total consumption would also increase. Hence, a economical optimization should be conducted.</a:t>
            </a:r>
          </a:p>
          <a:p>
            <a:endParaRPr lang="en-US" dirty="0"/>
          </a:p>
        </p:txBody>
      </p:sp>
    </p:spTree>
    <p:extLst>
      <p:ext uri="{BB962C8B-B14F-4D97-AF65-F5344CB8AC3E}">
        <p14:creationId xmlns:p14="http://schemas.microsoft.com/office/powerpoint/2010/main" val="12141605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Conclusions</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21</a:t>
            </a:fld>
            <a:endParaRPr lang="en-US" dirty="0"/>
          </a:p>
        </p:txBody>
      </p:sp>
      <p:sp>
        <p:nvSpPr>
          <p:cNvPr id="3" name="Espace réservé du texte 2"/>
          <p:cNvSpPr>
            <a:spLocks noGrp="1"/>
          </p:cNvSpPr>
          <p:nvPr>
            <p:ph type="body" sz="quarter" idx="13"/>
          </p:nvPr>
        </p:nvSpPr>
        <p:spPr/>
        <p:txBody>
          <a:bodyPr/>
          <a:lstStyle/>
          <a:p>
            <a:r>
              <a:rPr lang="en-US" i="1" dirty="0" smtClean="0"/>
              <a:t>Self-consumption</a:t>
            </a:r>
            <a:endParaRPr lang="en-US" i="1" dirty="0"/>
          </a:p>
        </p:txBody>
      </p:sp>
      <p:sp>
        <p:nvSpPr>
          <p:cNvPr id="15" name="ZoneTexte 14"/>
          <p:cNvSpPr txBox="1"/>
          <p:nvPr/>
        </p:nvSpPr>
        <p:spPr>
          <a:xfrm>
            <a:off x="467543" y="1556792"/>
            <a:ext cx="8674869" cy="2725669"/>
          </a:xfrm>
          <a:prstGeom prst="rect">
            <a:avLst/>
          </a:prstGeom>
          <a:noFill/>
        </p:spPr>
        <p:txBody>
          <a:bodyPr wrap="square" rtlCol="0">
            <a:spAutoFit/>
          </a:bodyPr>
          <a:lstStyle/>
          <a:p>
            <a:pPr marL="285750" indent="-285750" algn="just">
              <a:lnSpc>
                <a:spcPct val="114000"/>
              </a:lnSpc>
              <a:spcBef>
                <a:spcPts val="0"/>
              </a:spcBef>
              <a:spcAft>
                <a:spcPts val="1200"/>
              </a:spcAft>
              <a:buFont typeface="Courier New"/>
              <a:buChar char="o"/>
            </a:pPr>
            <a:r>
              <a:rPr lang="en-US" dirty="0" smtClean="0"/>
              <a:t>With an appropriate control, (</a:t>
            </a:r>
            <a:r>
              <a:rPr lang="en-US" dirty="0"/>
              <a:t>e</a:t>
            </a:r>
            <a:r>
              <a:rPr lang="en-US" dirty="0" smtClean="0"/>
              <a:t>lectric heaters + thermal storage) allow for an increase of 20% points of self-</a:t>
            </a:r>
            <a:r>
              <a:rPr lang="en-US" dirty="0" smtClean="0"/>
              <a:t>consumption</a:t>
            </a:r>
            <a:endParaRPr lang="en-US" dirty="0" smtClean="0"/>
          </a:p>
          <a:p>
            <a:pPr marL="285750" indent="-285750" algn="just">
              <a:lnSpc>
                <a:spcPct val="114000"/>
              </a:lnSpc>
              <a:spcBef>
                <a:spcPts val="0"/>
              </a:spcBef>
              <a:spcAft>
                <a:spcPts val="1200"/>
              </a:spcAft>
              <a:buFont typeface="Courier New"/>
              <a:buChar char="o"/>
            </a:pPr>
            <a:r>
              <a:rPr lang="en-US" dirty="0" smtClean="0"/>
              <a:t>(Heat pumps + thermal storage) show </a:t>
            </a:r>
            <a:r>
              <a:rPr lang="en-US" dirty="0" smtClean="0"/>
              <a:t>lower </a:t>
            </a:r>
            <a:r>
              <a:rPr lang="en-US" dirty="0" smtClean="0"/>
              <a:t>self-consumption, since better performance and hence lower consumption</a:t>
            </a:r>
          </a:p>
          <a:p>
            <a:pPr marL="285750" indent="-285750" algn="just">
              <a:lnSpc>
                <a:spcPct val="114000"/>
              </a:lnSpc>
              <a:spcBef>
                <a:spcPts val="0"/>
              </a:spcBef>
              <a:spcAft>
                <a:spcPts val="1200"/>
              </a:spcAft>
              <a:buFont typeface="Courier New"/>
              <a:buChar char="o"/>
            </a:pPr>
            <a:r>
              <a:rPr lang="en-US" dirty="0" smtClean="0"/>
              <a:t>Smart </a:t>
            </a:r>
            <a:r>
              <a:rPr lang="en-US" dirty="0" smtClean="0"/>
              <a:t>control of storage systems allow for a reduction of power supplied by the grid.</a:t>
            </a:r>
          </a:p>
          <a:p>
            <a:endParaRPr lang="en-US" dirty="0"/>
          </a:p>
        </p:txBody>
      </p:sp>
    </p:spTree>
    <p:extLst>
      <p:ext uri="{BB962C8B-B14F-4D97-AF65-F5344CB8AC3E}">
        <p14:creationId xmlns:p14="http://schemas.microsoft.com/office/powerpoint/2010/main" val="17446948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sp>
        <p:nvSpPr>
          <p:cNvPr id="4" name="Text Placeholder 3"/>
          <p:cNvSpPr>
            <a:spLocks noGrp="1"/>
          </p:cNvSpPr>
          <p:nvPr>
            <p:ph type="body" sz="quarter" idx="13"/>
          </p:nvPr>
        </p:nvSpPr>
        <p:spPr/>
        <p:txBody>
          <a:bodyPr/>
          <a:lstStyle/>
          <a:p>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22</a:t>
            </a:fld>
            <a:endParaRPr lang="en-US" dirty="0"/>
          </a:p>
        </p:txBody>
      </p:sp>
      <p:grpSp>
        <p:nvGrpSpPr>
          <p:cNvPr id="19" name="Groupe 10"/>
          <p:cNvGrpSpPr/>
          <p:nvPr/>
        </p:nvGrpSpPr>
        <p:grpSpPr>
          <a:xfrm>
            <a:off x="251520" y="1484784"/>
            <a:ext cx="8726749" cy="4580882"/>
            <a:chOff x="0" y="131436"/>
            <a:chExt cx="8229600" cy="3472373"/>
          </a:xfrm>
        </p:grpSpPr>
        <p:sp>
          <p:nvSpPr>
            <p:cNvPr id="20" name="Rectangle 19"/>
            <p:cNvSpPr/>
            <p:nvPr/>
          </p:nvSpPr>
          <p:spPr>
            <a:xfrm>
              <a:off x="0" y="138809"/>
              <a:ext cx="8229600" cy="3465000"/>
            </a:xfrm>
            <a:prstGeom prst="rect">
              <a:avLst/>
            </a:prstGeom>
            <a:ln>
              <a:solidFill>
                <a:srgbClr val="FFFF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ZoneTexte 20"/>
            <p:cNvSpPr txBox="1"/>
            <p:nvPr/>
          </p:nvSpPr>
          <p:spPr>
            <a:xfrm>
              <a:off x="0" y="131436"/>
              <a:ext cx="8229600" cy="3465000"/>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0" lvl="1" defTabSz="889000">
                <a:lnSpc>
                  <a:spcPct val="90000"/>
                </a:lnSpc>
                <a:spcBef>
                  <a:spcPct val="0"/>
                </a:spcBef>
                <a:spcAft>
                  <a:spcPct val="15000"/>
                </a:spcAft>
              </a:pPr>
              <a:endParaRPr lang="en-US" sz="2000" kern="1200" dirty="0"/>
            </a:p>
          </p:txBody>
        </p:sp>
      </p:grpSp>
      <p:sp>
        <p:nvSpPr>
          <p:cNvPr id="22" name="Rectangle 21"/>
          <p:cNvSpPr/>
          <p:nvPr/>
        </p:nvSpPr>
        <p:spPr>
          <a:xfrm>
            <a:off x="327658" y="1468041"/>
            <a:ext cx="8348798" cy="4364682"/>
          </a:xfrm>
          <a:prstGeom prst="rect">
            <a:avLst/>
          </a:prstGeom>
        </p:spPr>
        <p:txBody>
          <a:bodyPr wrap="square">
            <a:spAutoFit/>
          </a:bodyPr>
          <a:lstStyle/>
          <a:p>
            <a:pPr>
              <a:lnSpc>
                <a:spcPct val="114000"/>
              </a:lnSpc>
              <a:spcAft>
                <a:spcPts val="600"/>
              </a:spcAft>
            </a:pPr>
            <a:endParaRPr lang="en-US" dirty="0" smtClean="0"/>
          </a:p>
          <a:p>
            <a:pPr>
              <a:lnSpc>
                <a:spcPct val="114000"/>
              </a:lnSpc>
              <a:spcAft>
                <a:spcPts val="600"/>
              </a:spcAft>
            </a:pPr>
            <a:endParaRPr lang="en-US" dirty="0"/>
          </a:p>
          <a:p>
            <a:pPr>
              <a:lnSpc>
                <a:spcPct val="114000"/>
              </a:lnSpc>
              <a:spcAft>
                <a:spcPts val="600"/>
              </a:spcAft>
            </a:pPr>
            <a:endParaRPr lang="en-US" dirty="0" smtClean="0"/>
          </a:p>
          <a:p>
            <a:pPr>
              <a:lnSpc>
                <a:spcPct val="114000"/>
              </a:lnSpc>
              <a:spcAft>
                <a:spcPts val="600"/>
              </a:spcAft>
            </a:pPr>
            <a:endParaRPr lang="en-US" dirty="0"/>
          </a:p>
          <a:p>
            <a:pPr>
              <a:lnSpc>
                <a:spcPct val="114000"/>
              </a:lnSpc>
              <a:spcAft>
                <a:spcPts val="600"/>
              </a:spcAft>
            </a:pPr>
            <a:endParaRPr lang="en-US" sz="2400" dirty="0" smtClean="0"/>
          </a:p>
          <a:p>
            <a:pPr>
              <a:lnSpc>
                <a:spcPct val="114000"/>
              </a:lnSpc>
              <a:spcAft>
                <a:spcPts val="600"/>
              </a:spcAft>
            </a:pPr>
            <a:r>
              <a:rPr lang="en-US" sz="2400" i="1" dirty="0" smtClean="0"/>
              <a:t>Thank you for your attention!</a:t>
            </a:r>
          </a:p>
          <a:p>
            <a:pPr>
              <a:lnSpc>
                <a:spcPct val="114000"/>
              </a:lnSpc>
              <a:spcAft>
                <a:spcPts val="600"/>
              </a:spcAft>
            </a:pPr>
            <a:endParaRPr lang="en-US" sz="1600" i="1" dirty="0"/>
          </a:p>
          <a:p>
            <a:pPr>
              <a:lnSpc>
                <a:spcPct val="114000"/>
              </a:lnSpc>
              <a:spcAft>
                <a:spcPts val="600"/>
              </a:spcAft>
            </a:pPr>
            <a:endParaRPr lang="en-US" sz="1600" i="1" dirty="0" smtClean="0"/>
          </a:p>
          <a:p>
            <a:pPr>
              <a:lnSpc>
                <a:spcPct val="114000"/>
              </a:lnSpc>
              <a:spcAft>
                <a:spcPts val="600"/>
              </a:spcAft>
            </a:pPr>
            <a:r>
              <a:rPr lang="en-US" sz="1600" i="1" dirty="0" smtClean="0">
                <a:hlinkClick r:id="rId3"/>
              </a:rPr>
              <a:t>Vincent.lemort@ulg.ac.be</a:t>
            </a:r>
            <a:endParaRPr lang="en-US" sz="1600" i="1" dirty="0" smtClean="0"/>
          </a:p>
          <a:p>
            <a:pPr>
              <a:lnSpc>
                <a:spcPct val="114000"/>
              </a:lnSpc>
              <a:spcAft>
                <a:spcPts val="600"/>
              </a:spcAft>
            </a:pPr>
            <a:endParaRPr lang="en-US" sz="1600" i="1" dirty="0" smtClean="0"/>
          </a:p>
          <a:p>
            <a:pPr>
              <a:lnSpc>
                <a:spcPct val="114000"/>
              </a:lnSpc>
              <a:spcAft>
                <a:spcPts val="600"/>
              </a:spcAft>
            </a:pPr>
            <a:endParaRPr lang="en-US" sz="1600" i="1" dirty="0"/>
          </a:p>
        </p:txBody>
      </p:sp>
    </p:spTree>
    <p:extLst>
      <p:ext uri="{BB962C8B-B14F-4D97-AF65-F5344CB8AC3E}">
        <p14:creationId xmlns:p14="http://schemas.microsoft.com/office/powerpoint/2010/main" val="8069224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Potential of self-consumption</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23</a:t>
            </a:fld>
            <a:endParaRPr lang="en-US" dirty="0"/>
          </a:p>
        </p:txBody>
      </p:sp>
      <p:sp>
        <p:nvSpPr>
          <p:cNvPr id="3" name="Espace réservé du texte 2"/>
          <p:cNvSpPr>
            <a:spLocks noGrp="1"/>
          </p:cNvSpPr>
          <p:nvPr>
            <p:ph type="body" sz="quarter" idx="13"/>
          </p:nvPr>
        </p:nvSpPr>
        <p:spPr/>
        <p:txBody>
          <a:bodyPr/>
          <a:lstStyle/>
          <a:p>
            <a:r>
              <a:rPr lang="en-US" i="1" dirty="0" smtClean="0"/>
              <a:t>Results</a:t>
            </a:r>
            <a:endParaRPr lang="en-US" i="1" dirty="0"/>
          </a:p>
        </p:txBody>
      </p:sp>
      <p:pic>
        <p:nvPicPr>
          <p:cNvPr id="7" name="Image 6"/>
          <p:cNvPicPr>
            <a:picLocks noChangeAspect="1"/>
          </p:cNvPicPr>
          <p:nvPr/>
        </p:nvPicPr>
        <p:blipFill>
          <a:blip r:embed="rId2" cstate="print"/>
          <a:stretch>
            <a:fillRect/>
          </a:stretch>
        </p:blipFill>
        <p:spPr>
          <a:xfrm>
            <a:off x="251520" y="1628800"/>
            <a:ext cx="8540214" cy="4320000"/>
          </a:xfrm>
          <a:prstGeom prst="rect">
            <a:avLst/>
          </a:prstGeom>
        </p:spPr>
      </p:pic>
    </p:spTree>
    <p:extLst>
      <p:ext uri="{BB962C8B-B14F-4D97-AF65-F5344CB8AC3E}">
        <p14:creationId xmlns:p14="http://schemas.microsoft.com/office/powerpoint/2010/main" val="169511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p>
        </p:txBody>
      </p:sp>
      <p:sp>
        <p:nvSpPr>
          <p:cNvPr id="4" name="Text Placeholder 3"/>
          <p:cNvSpPr>
            <a:spLocks noGrp="1"/>
          </p:cNvSpPr>
          <p:nvPr>
            <p:ph type="body" sz="quarter" idx="13"/>
          </p:nvPr>
        </p:nvSpPr>
        <p:spPr>
          <a:xfrm>
            <a:off x="470045" y="836712"/>
            <a:ext cx="8136235" cy="503237"/>
          </a:xfrm>
        </p:spPr>
        <p:txBody>
          <a:bodyPr/>
          <a:lstStyle/>
          <a:p>
            <a:r>
              <a:rPr lang="en-US" i="1" dirty="0" smtClean="0"/>
              <a:t>Purpose of the study</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3</a:t>
            </a:fld>
            <a:endParaRPr lang="en-US" dirty="0"/>
          </a:p>
        </p:txBody>
      </p:sp>
      <p:sp>
        <p:nvSpPr>
          <p:cNvPr id="42" name="Rectangle 41"/>
          <p:cNvSpPr/>
          <p:nvPr/>
        </p:nvSpPr>
        <p:spPr>
          <a:xfrm>
            <a:off x="622738" y="1913466"/>
            <a:ext cx="8032531" cy="46838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4644008" y="3573016"/>
            <a:ext cx="3894904" cy="923330"/>
          </a:xfrm>
          <a:prstGeom prst="rect">
            <a:avLst/>
          </a:prstGeom>
        </p:spPr>
        <p:txBody>
          <a:bodyPr wrap="square">
            <a:spAutoFit/>
          </a:bodyPr>
          <a:lstStyle/>
          <a:p>
            <a:pPr marL="268288" lvl="1">
              <a:spcBef>
                <a:spcPct val="20000"/>
              </a:spcBef>
              <a:buClr>
                <a:srgbClr val="93A299"/>
              </a:buClr>
              <a:buSzPct val="85000"/>
            </a:pPr>
            <a:r>
              <a:rPr lang="fr-BE" b="1" u="sng" dirty="0" smtClean="0">
                <a:solidFill>
                  <a:srgbClr val="292934"/>
                </a:solidFill>
              </a:rPr>
              <a:t>Load matching </a:t>
            </a:r>
            <a:r>
              <a:rPr lang="fr-BE" b="1" dirty="0" smtClean="0">
                <a:solidFill>
                  <a:srgbClr val="292934"/>
                </a:solidFill>
              </a:rPr>
              <a:t>through load shifting (self-consumption of PV production)</a:t>
            </a:r>
            <a:endParaRPr lang="fr-BE" b="1" dirty="0">
              <a:solidFill>
                <a:srgbClr val="292934"/>
              </a:solidFill>
            </a:endParaRPr>
          </a:p>
        </p:txBody>
      </p:sp>
      <p:pic>
        <p:nvPicPr>
          <p:cNvPr id="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768" y="4422346"/>
            <a:ext cx="3801761" cy="198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a:off x="683568" y="3645024"/>
            <a:ext cx="3799489" cy="646331"/>
          </a:xfrm>
          <a:prstGeom prst="rect">
            <a:avLst/>
          </a:prstGeom>
        </p:spPr>
        <p:txBody>
          <a:bodyPr wrap="square">
            <a:spAutoFit/>
          </a:bodyPr>
          <a:lstStyle/>
          <a:p>
            <a:pPr marL="548640" lvl="2">
              <a:spcBef>
                <a:spcPct val="20000"/>
              </a:spcBef>
              <a:buClr>
                <a:srgbClr val="93A299"/>
              </a:buClr>
              <a:buSzPct val="90000"/>
            </a:pPr>
            <a:r>
              <a:rPr lang="fr-BE" b="1" u="sng" dirty="0" smtClean="0">
                <a:solidFill>
                  <a:srgbClr val="292934"/>
                </a:solidFill>
              </a:rPr>
              <a:t>Peak shaving </a:t>
            </a:r>
            <a:r>
              <a:rPr lang="fr-BE" b="1" dirty="0" smtClean="0">
                <a:solidFill>
                  <a:srgbClr val="292934"/>
                </a:solidFill>
              </a:rPr>
              <a:t>through load shifting</a:t>
            </a:r>
            <a:endParaRPr lang="fr-BE" b="1" dirty="0">
              <a:solidFill>
                <a:srgbClr val="292934"/>
              </a:solidFill>
            </a:endParaRPr>
          </a:p>
        </p:txBody>
      </p:sp>
      <p:cxnSp>
        <p:nvCxnSpPr>
          <p:cNvPr id="47" name="Connecteur droit 46"/>
          <p:cNvCxnSpPr/>
          <p:nvPr/>
        </p:nvCxnSpPr>
        <p:spPr>
          <a:xfrm flipH="1">
            <a:off x="4555066" y="3896424"/>
            <a:ext cx="1168" cy="2772936"/>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76" b="15685"/>
          <a:stretch/>
        </p:blipFill>
        <p:spPr bwMode="auto">
          <a:xfrm>
            <a:off x="1159933" y="4623711"/>
            <a:ext cx="3022600" cy="175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505" y="4388971"/>
            <a:ext cx="3984626" cy="199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1988840"/>
            <a:ext cx="7920880" cy="1015663"/>
          </a:xfrm>
          <a:prstGeom prst="rect">
            <a:avLst/>
          </a:prstGeom>
        </p:spPr>
        <p:txBody>
          <a:bodyPr wrap="square">
            <a:spAutoFit/>
          </a:bodyPr>
          <a:lstStyle/>
          <a:p>
            <a:pPr marL="274320" lvl="1" indent="0" algn="just">
              <a:buNone/>
            </a:pPr>
            <a:r>
              <a:rPr lang="fr-BE" sz="2000" dirty="0" smtClean="0"/>
              <a:t>Compare the potential of load shifting of three heating systems: direct electric heaters, electric heaters with sensible storage, heat pumps with water tanks, in the frame of </a:t>
            </a:r>
            <a:endParaRPr lang="fr-BE" sz="2000" b="1" dirty="0"/>
          </a:p>
        </p:txBody>
      </p:sp>
    </p:spTree>
    <p:extLst>
      <p:ext uri="{BB962C8B-B14F-4D97-AF65-F5344CB8AC3E}">
        <p14:creationId xmlns:p14="http://schemas.microsoft.com/office/powerpoint/2010/main" val="14303268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p>
        </p:txBody>
      </p:sp>
      <p:sp>
        <p:nvSpPr>
          <p:cNvPr id="4" name="Text Placeholder 3"/>
          <p:cNvSpPr>
            <a:spLocks noGrp="1"/>
          </p:cNvSpPr>
          <p:nvPr>
            <p:ph type="body" sz="quarter" idx="13"/>
          </p:nvPr>
        </p:nvSpPr>
        <p:spPr>
          <a:xfrm>
            <a:off x="470045" y="836712"/>
            <a:ext cx="8136235" cy="503237"/>
          </a:xfrm>
        </p:spPr>
        <p:txBody>
          <a:bodyPr/>
          <a:lstStyle/>
          <a:p>
            <a:r>
              <a:rPr lang="en-US" i="1" dirty="0" smtClean="0"/>
              <a:t>Electric heaters with sensible storage</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4</a:t>
            </a:fld>
            <a:endParaRPr lang="en-US" dirty="0"/>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000" y="1556792"/>
            <a:ext cx="7416000" cy="503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96"/>
          <a:stretch/>
        </p:blipFill>
        <p:spPr bwMode="auto">
          <a:xfrm>
            <a:off x="4053871" y="2340786"/>
            <a:ext cx="712305"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96"/>
          <a:stretch/>
        </p:blipFill>
        <p:spPr bwMode="auto">
          <a:xfrm>
            <a:off x="6856337" y="4237319"/>
            <a:ext cx="712305"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Connecteur droit 16"/>
          <p:cNvCxnSpPr/>
          <p:nvPr/>
        </p:nvCxnSpPr>
        <p:spPr>
          <a:xfrm flipH="1">
            <a:off x="6856337" y="4237319"/>
            <a:ext cx="712305" cy="7200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25066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Content of the presentation</a:t>
            </a:r>
            <a:endParaRPr lang="en-US" sz="3200"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5</a:t>
            </a:fld>
            <a:endParaRPr lang="en-US" dirty="0"/>
          </a:p>
        </p:txBody>
      </p:sp>
      <p:sp>
        <p:nvSpPr>
          <p:cNvPr id="3" name="Espace réservé du texte 2"/>
          <p:cNvSpPr>
            <a:spLocks noGrp="1"/>
          </p:cNvSpPr>
          <p:nvPr>
            <p:ph type="body" sz="quarter" idx="13"/>
          </p:nvPr>
        </p:nvSpPr>
        <p:spPr/>
        <p:txBody>
          <a:bodyPr/>
          <a:lstStyle/>
          <a:p>
            <a:endParaRPr lang="fr-FR"/>
          </a:p>
        </p:txBody>
      </p:sp>
      <p:sp>
        <p:nvSpPr>
          <p:cNvPr id="5" name="Rectangle 4"/>
          <p:cNvSpPr/>
          <p:nvPr/>
        </p:nvSpPr>
        <p:spPr>
          <a:xfrm>
            <a:off x="467544" y="1772816"/>
            <a:ext cx="7560840" cy="4401205"/>
          </a:xfrm>
          <a:prstGeom prst="rect">
            <a:avLst/>
          </a:prstGeom>
        </p:spPr>
        <p:txBody>
          <a:bodyPr wrap="square">
            <a:spAutoFit/>
          </a:bodyPr>
          <a:lstStyle/>
          <a:p>
            <a:pPr marL="342900" indent="-342900">
              <a:buFont typeface="+mj-lt"/>
              <a:buAutoNum type="arabicPeriod"/>
            </a:pPr>
            <a:r>
              <a:rPr lang="fr-BE" sz="2000" dirty="0">
                <a:solidFill>
                  <a:schemeClr val="bg1">
                    <a:lumMod val="50000"/>
                  </a:schemeClr>
                </a:solidFill>
              </a:rPr>
              <a:t>Introduction</a:t>
            </a:r>
          </a:p>
          <a:p>
            <a:pPr marL="800100" lvl="2" indent="-342900">
              <a:buFont typeface="Arial"/>
              <a:buChar char="•"/>
            </a:pPr>
            <a:r>
              <a:rPr lang="fr-BE" sz="2000" dirty="0" smtClean="0">
                <a:solidFill>
                  <a:schemeClr val="bg1">
                    <a:lumMod val="50000"/>
                  </a:schemeClr>
                </a:solidFill>
              </a:rPr>
              <a:t>Context and objectives</a:t>
            </a:r>
            <a:endParaRPr lang="fr-BE" sz="2000" dirty="0">
              <a:solidFill>
                <a:schemeClr val="bg1">
                  <a:lumMod val="50000"/>
                </a:schemeClr>
              </a:solidFill>
            </a:endParaRPr>
          </a:p>
          <a:p>
            <a:pPr marL="800100" lvl="2" indent="-342900">
              <a:buFont typeface="Arial"/>
              <a:buChar char="•"/>
            </a:pPr>
            <a:r>
              <a:rPr lang="fr-BE" sz="2000" dirty="0" smtClean="0">
                <a:solidFill>
                  <a:schemeClr val="bg1">
                    <a:lumMod val="50000"/>
                  </a:schemeClr>
                </a:solidFill>
              </a:rPr>
              <a:t>Electric heaters with sensible thermal storage</a:t>
            </a:r>
            <a:endParaRPr lang="fr-BE" sz="2000" dirty="0">
              <a:solidFill>
                <a:schemeClr val="bg1">
                  <a:lumMod val="50000"/>
                </a:schemeClr>
              </a:solidFill>
            </a:endParaRPr>
          </a:p>
          <a:p>
            <a:pPr marL="800100" lvl="1" indent="-342900">
              <a:buFont typeface="+mj-lt"/>
              <a:buAutoNum type="arabicPeriod"/>
            </a:pPr>
            <a:endParaRPr lang="fr-BE" sz="2000" dirty="0"/>
          </a:p>
          <a:p>
            <a:pPr marL="342900" indent="-342900">
              <a:buFont typeface="+mj-lt"/>
              <a:buAutoNum type="arabicPeriod"/>
            </a:pPr>
            <a:r>
              <a:rPr lang="fr-BE" sz="2000" dirty="0" smtClean="0"/>
              <a:t>Case study and assumptions</a:t>
            </a:r>
            <a:endParaRPr lang="fr-BE" sz="2000" dirty="0"/>
          </a:p>
          <a:p>
            <a:pPr marL="800100" lvl="2" indent="-342900">
              <a:buFont typeface="Arial"/>
              <a:buChar char="•"/>
            </a:pPr>
            <a:r>
              <a:rPr lang="fr-BE" sz="2000" dirty="0" smtClean="0"/>
              <a:t>Building description</a:t>
            </a:r>
            <a:endParaRPr lang="fr-BE" sz="2000" dirty="0"/>
          </a:p>
          <a:p>
            <a:pPr marL="800100" lvl="2" indent="-342900">
              <a:buFont typeface="Arial"/>
              <a:buChar char="•"/>
            </a:pPr>
            <a:r>
              <a:rPr lang="fr-BE" sz="2000" dirty="0" smtClean="0"/>
              <a:t>Investigated heating systems</a:t>
            </a:r>
          </a:p>
          <a:p>
            <a:pPr marL="800100" lvl="2" indent="-342900">
              <a:buFont typeface="Arial"/>
              <a:buChar char="•"/>
            </a:pPr>
            <a:r>
              <a:rPr lang="fr-BE" sz="2000" dirty="0" smtClean="0"/>
              <a:t>Assumption</a:t>
            </a:r>
            <a:endParaRPr lang="fr-BE" sz="2000" dirty="0"/>
          </a:p>
          <a:p>
            <a:pPr marL="800100" lvl="1" indent="-342900">
              <a:buFont typeface="+mj-lt"/>
              <a:buAutoNum type="arabicPeriod"/>
            </a:pPr>
            <a:endParaRPr lang="fr-BE" sz="2000" dirty="0"/>
          </a:p>
          <a:p>
            <a:pPr marL="342900" lvl="0" indent="-342900">
              <a:buClr>
                <a:srgbClr val="93A299"/>
              </a:buClr>
              <a:buFont typeface="+mj-lt"/>
              <a:buAutoNum type="arabicPeriod"/>
            </a:pPr>
            <a:r>
              <a:rPr lang="fr-BE" sz="2000" dirty="0" smtClean="0">
                <a:solidFill>
                  <a:schemeClr val="bg1">
                    <a:lumMod val="50000"/>
                  </a:schemeClr>
                </a:solidFill>
              </a:rPr>
              <a:t>Potential of peak shaving</a:t>
            </a:r>
            <a:endParaRPr lang="fr-BE" sz="2000" dirty="0">
              <a:solidFill>
                <a:schemeClr val="bg1">
                  <a:lumMod val="50000"/>
                </a:schemeClr>
              </a:solidFill>
            </a:endParaRPr>
          </a:p>
          <a:p>
            <a:pPr marL="342900" indent="-342900">
              <a:buFont typeface="+mj-lt"/>
              <a:buAutoNum type="arabicPeriod"/>
            </a:pPr>
            <a:endParaRPr lang="fr-BE" sz="2000" dirty="0">
              <a:solidFill>
                <a:schemeClr val="bg1">
                  <a:lumMod val="50000"/>
                </a:schemeClr>
              </a:solidFill>
            </a:endParaRPr>
          </a:p>
          <a:p>
            <a:pPr marL="342900" indent="-342900">
              <a:buFont typeface="+mj-lt"/>
              <a:buAutoNum type="arabicPeriod"/>
            </a:pPr>
            <a:r>
              <a:rPr lang="fr-BE" sz="2000" dirty="0" smtClean="0">
                <a:solidFill>
                  <a:schemeClr val="bg1">
                    <a:lumMod val="50000"/>
                  </a:schemeClr>
                </a:solidFill>
              </a:rPr>
              <a:t>Potential of self-consumption</a:t>
            </a:r>
            <a:endParaRPr lang="fr-BE" sz="2000" dirty="0">
              <a:solidFill>
                <a:schemeClr val="bg1">
                  <a:lumMod val="50000"/>
                </a:schemeClr>
              </a:solidFill>
            </a:endParaRPr>
          </a:p>
          <a:p>
            <a:pPr marL="342900" indent="-342900">
              <a:buFont typeface="+mj-lt"/>
              <a:buAutoNum type="arabicPeriod"/>
            </a:pPr>
            <a:endParaRPr lang="fr-BE" sz="2000" dirty="0">
              <a:solidFill>
                <a:schemeClr val="bg1">
                  <a:lumMod val="50000"/>
                </a:schemeClr>
              </a:solidFill>
            </a:endParaRPr>
          </a:p>
          <a:p>
            <a:pPr marL="342900" indent="-342900">
              <a:buFont typeface="+mj-lt"/>
              <a:buAutoNum type="arabicPeriod"/>
            </a:pPr>
            <a:r>
              <a:rPr lang="fr-BE" sz="2000" dirty="0">
                <a:solidFill>
                  <a:schemeClr val="bg1">
                    <a:lumMod val="50000"/>
                  </a:schemeClr>
                </a:solidFill>
              </a:rPr>
              <a:t>Conclusions</a:t>
            </a:r>
          </a:p>
        </p:txBody>
      </p:sp>
    </p:spTree>
    <p:extLst>
      <p:ext uri="{BB962C8B-B14F-4D97-AF65-F5344CB8AC3E}">
        <p14:creationId xmlns:p14="http://schemas.microsoft.com/office/powerpoint/2010/main" val="3190595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study and assumptions</a:t>
            </a:r>
            <a:endParaRPr lang="en-US" sz="3200" dirty="0"/>
          </a:p>
        </p:txBody>
      </p:sp>
      <p:sp>
        <p:nvSpPr>
          <p:cNvPr id="4" name="Text Placeholder 3"/>
          <p:cNvSpPr>
            <a:spLocks noGrp="1"/>
          </p:cNvSpPr>
          <p:nvPr>
            <p:ph type="body" sz="quarter" idx="13"/>
          </p:nvPr>
        </p:nvSpPr>
        <p:spPr>
          <a:xfrm>
            <a:off x="470045" y="836712"/>
            <a:ext cx="8136235" cy="503237"/>
          </a:xfrm>
        </p:spPr>
        <p:txBody>
          <a:bodyPr/>
          <a:lstStyle/>
          <a:p>
            <a:r>
              <a:rPr lang="en-US" i="1" dirty="0" smtClean="0"/>
              <a:t>Building description</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6</a:t>
            </a:fld>
            <a:endParaRPr lang="en-US" dirty="0"/>
          </a:p>
        </p:txBody>
      </p:sp>
      <p:sp>
        <p:nvSpPr>
          <p:cNvPr id="14" name="Content Placeholder 2"/>
          <p:cNvSpPr>
            <a:spLocks noGrp="1"/>
          </p:cNvSpPr>
          <p:nvPr>
            <p:ph idx="1"/>
          </p:nvPr>
        </p:nvSpPr>
        <p:spPr>
          <a:xfrm>
            <a:off x="457200" y="1309912"/>
            <a:ext cx="8229600" cy="5116990"/>
          </a:xfrm>
        </p:spPr>
        <p:txBody>
          <a:bodyPr/>
          <a:lstStyle/>
          <a:p>
            <a:pPr lvl="1"/>
            <a:r>
              <a:rPr lang="fr-BE" dirty="0" smtClean="0"/>
              <a:t>Detached house</a:t>
            </a:r>
          </a:p>
          <a:p>
            <a:pPr lvl="1"/>
            <a:r>
              <a:rPr lang="fr-BE" dirty="0" smtClean="0"/>
              <a:t>Massive structure</a:t>
            </a:r>
            <a:endParaRPr lang="fr-BE" dirty="0"/>
          </a:p>
          <a:p>
            <a:pPr lvl="1"/>
            <a:r>
              <a:rPr lang="fr-BE" dirty="0" smtClean="0"/>
              <a:t>External </a:t>
            </a:r>
            <a:r>
              <a:rPr lang="fr-BE" dirty="0" smtClean="0"/>
              <a:t>insulation</a:t>
            </a:r>
          </a:p>
          <a:p>
            <a:pPr lvl="1"/>
            <a:r>
              <a:rPr lang="fr-BE" dirty="0" smtClean="0"/>
              <a:t>Energy performance: K25</a:t>
            </a:r>
            <a:endParaRPr lang="fr-BE" dirty="0"/>
          </a:p>
          <a:p>
            <a:pPr lvl="1"/>
            <a:r>
              <a:rPr lang="fr-BE" dirty="0" smtClean="0"/>
              <a:t>Ground surface: </a:t>
            </a:r>
            <a:r>
              <a:rPr lang="fr-BE" dirty="0"/>
              <a:t>88 m²</a:t>
            </a:r>
          </a:p>
          <a:p>
            <a:pPr lvl="1"/>
            <a:r>
              <a:rPr lang="fr-BE" dirty="0" smtClean="0"/>
              <a:t>Heated volume: </a:t>
            </a:r>
            <a:r>
              <a:rPr lang="fr-BE" dirty="0"/>
              <a:t>457 m³</a:t>
            </a:r>
          </a:p>
          <a:p>
            <a:pPr lvl="1"/>
            <a:r>
              <a:rPr lang="fr-BE" dirty="0" smtClean="0"/>
              <a:t>Heated surface: </a:t>
            </a:r>
            <a:r>
              <a:rPr lang="fr-BE" dirty="0"/>
              <a:t>176 m²</a:t>
            </a:r>
          </a:p>
          <a:p>
            <a:pPr marL="274320" lvl="1" indent="0">
              <a:buNone/>
            </a:pPr>
            <a:endParaRPr lang="fr-BE" dirty="0"/>
          </a:p>
          <a:p>
            <a:endParaRPr lang="fr-BE" u="sng" dirty="0"/>
          </a:p>
          <a:p>
            <a:pPr marL="274320" lvl="1" indent="0">
              <a:buNone/>
            </a:pPr>
            <a:endParaRPr lang="fr-BE" dirty="0"/>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969"/>
          <a:stretch/>
        </p:blipFill>
        <p:spPr bwMode="auto">
          <a:xfrm>
            <a:off x="4635953" y="1412776"/>
            <a:ext cx="4072618" cy="268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a:extLst>
              <a:ext uri="{FF2B5EF4-FFF2-40B4-BE49-F238E27FC236}">
                <a16:creationId xmlns:a16="http://schemas.microsoft.com/office/drawing/2014/main" xmlns="" id="{C899F0A5-BD98-4340-9876-147E8D012ED2}"/>
              </a:ext>
            </a:extLst>
          </p:cNvPr>
          <p:cNvPicPr>
            <a:picLocks noChangeAspect="1"/>
          </p:cNvPicPr>
          <p:nvPr/>
        </p:nvPicPr>
        <p:blipFill>
          <a:blip r:embed="rId3" cstate="print"/>
          <a:stretch>
            <a:fillRect/>
          </a:stretch>
        </p:blipFill>
        <p:spPr>
          <a:xfrm>
            <a:off x="758687" y="4149080"/>
            <a:ext cx="4199044" cy="2592288"/>
          </a:xfrm>
          <a:prstGeom prst="rect">
            <a:avLst/>
          </a:prstGeom>
        </p:spPr>
      </p:pic>
      <p:pic>
        <p:nvPicPr>
          <p:cNvPr id="17" name="Image 16">
            <a:extLst>
              <a:ext uri="{FF2B5EF4-FFF2-40B4-BE49-F238E27FC236}">
                <a16:creationId xmlns:a16="http://schemas.microsoft.com/office/drawing/2014/main" xmlns="" id="{38985ECF-845C-426A-A4E2-716EF69EE24F}"/>
              </a:ext>
            </a:extLst>
          </p:cNvPr>
          <p:cNvPicPr>
            <a:picLocks noChangeAspect="1"/>
          </p:cNvPicPr>
          <p:nvPr/>
        </p:nvPicPr>
        <p:blipFill>
          <a:blip r:embed="rId4" cstate="print"/>
          <a:stretch>
            <a:fillRect/>
          </a:stretch>
        </p:blipFill>
        <p:spPr>
          <a:xfrm>
            <a:off x="5076056" y="4208188"/>
            <a:ext cx="3726366" cy="2389164"/>
          </a:xfrm>
          <a:prstGeom prst="rect">
            <a:avLst/>
          </a:prstGeom>
        </p:spPr>
      </p:pic>
    </p:spTree>
    <p:extLst>
      <p:ext uri="{BB962C8B-B14F-4D97-AF65-F5344CB8AC3E}">
        <p14:creationId xmlns:p14="http://schemas.microsoft.com/office/powerpoint/2010/main" val="1285074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study and assumptions</a:t>
            </a:r>
            <a:endParaRPr lang="en-US" sz="3200" dirty="0"/>
          </a:p>
        </p:txBody>
      </p:sp>
      <p:sp>
        <p:nvSpPr>
          <p:cNvPr id="4" name="Text Placeholder 3"/>
          <p:cNvSpPr>
            <a:spLocks noGrp="1"/>
          </p:cNvSpPr>
          <p:nvPr>
            <p:ph type="body" sz="quarter" idx="13"/>
          </p:nvPr>
        </p:nvSpPr>
        <p:spPr>
          <a:xfrm>
            <a:off x="470045" y="908720"/>
            <a:ext cx="8136235" cy="503237"/>
          </a:xfrm>
        </p:spPr>
        <p:txBody>
          <a:bodyPr/>
          <a:lstStyle/>
          <a:p>
            <a:r>
              <a:rPr lang="en-US" i="1" dirty="0" smtClean="0"/>
              <a:t>Investigated systems</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7</a:t>
            </a:fld>
            <a:endParaRPr lang="en-US" dirty="0"/>
          </a:p>
        </p:txBody>
      </p:sp>
      <p:sp>
        <p:nvSpPr>
          <p:cNvPr id="11" name="Content Placeholder 2"/>
          <p:cNvSpPr>
            <a:spLocks noGrp="1"/>
          </p:cNvSpPr>
          <p:nvPr>
            <p:ph idx="1"/>
          </p:nvPr>
        </p:nvSpPr>
        <p:spPr>
          <a:xfrm>
            <a:off x="457200" y="1669952"/>
            <a:ext cx="8229600" cy="4711376"/>
          </a:xfrm>
        </p:spPr>
        <p:txBody>
          <a:bodyPr>
            <a:normAutofit/>
          </a:bodyPr>
          <a:lstStyle/>
          <a:p>
            <a:pPr lvl="1"/>
            <a:r>
              <a:rPr lang="fr-BE" b="1" u="sng" dirty="0" smtClean="0"/>
              <a:t>Technologies?</a:t>
            </a:r>
            <a:endParaRPr lang="fr-BE" b="1" u="sng" dirty="0"/>
          </a:p>
          <a:p>
            <a:endParaRPr lang="fr-BE" b="1" u="sng" dirty="0"/>
          </a:p>
          <a:p>
            <a:endParaRPr lang="fr-BE" b="1" u="sng" dirty="0"/>
          </a:p>
          <a:p>
            <a:endParaRPr lang="fr-BE" b="1" u="sng" dirty="0"/>
          </a:p>
          <a:p>
            <a:pPr lvl="1"/>
            <a:endParaRPr lang="fr-BE" sz="1800" dirty="0"/>
          </a:p>
          <a:p>
            <a:pPr lvl="1"/>
            <a:endParaRPr lang="fr-BE" sz="1800" dirty="0"/>
          </a:p>
          <a:p>
            <a:pPr lvl="1"/>
            <a:endParaRPr lang="fr-BE" sz="1800" dirty="0"/>
          </a:p>
          <a:p>
            <a:pPr lvl="1"/>
            <a:endParaRPr lang="fr-BE" sz="1800" b="1" u="sng" dirty="0" smtClean="0"/>
          </a:p>
          <a:p>
            <a:pPr lvl="1"/>
            <a:r>
              <a:rPr lang="fr-BE" sz="1800" b="1" u="sng" dirty="0" smtClean="0"/>
              <a:t>«</a:t>
            </a:r>
            <a:r>
              <a:rPr lang="fr-BE" sz="1800" b="1" u="sng" dirty="0"/>
              <a:t> Smart »?</a:t>
            </a:r>
          </a:p>
          <a:p>
            <a:pPr lvl="2"/>
            <a:endParaRPr lang="fr-BE" sz="1000" dirty="0"/>
          </a:p>
          <a:p>
            <a:pPr lvl="2">
              <a:buFont typeface="Wingdings" charset="2"/>
              <a:buChar char="ü"/>
            </a:pPr>
            <a:r>
              <a:rPr lang="fr-BE" dirty="0" smtClean="0"/>
              <a:t>Peak shaving= prevent consumption during </a:t>
            </a:r>
            <a:r>
              <a:rPr lang="fr-BE" b="1" dirty="0" smtClean="0"/>
              <a:t>peak hours </a:t>
            </a:r>
            <a:endParaRPr lang="fr-BE" b="1" dirty="0"/>
          </a:p>
          <a:p>
            <a:pPr lvl="2">
              <a:buFont typeface="Wingdings" charset="2"/>
              <a:buChar char="ü"/>
            </a:pPr>
            <a:endParaRPr lang="fr-BE" sz="1000" dirty="0"/>
          </a:p>
          <a:p>
            <a:pPr lvl="2">
              <a:buFont typeface="Wingdings" charset="2"/>
              <a:buChar char="ü"/>
            </a:pPr>
            <a:r>
              <a:rPr lang="fr-BE" dirty="0" smtClean="0"/>
              <a:t>Self-consumption= maximum consumption during </a:t>
            </a:r>
            <a:r>
              <a:rPr lang="fr-BE" b="1" dirty="0" smtClean="0"/>
              <a:t>PV production period</a:t>
            </a:r>
            <a:endParaRPr lang="fr-BE" dirty="0"/>
          </a:p>
          <a:p>
            <a:pPr marL="457200" indent="-457200">
              <a:buFont typeface="Arial" pitchFamily="34" charset="0"/>
              <a:buAutoNum type="arabicPeriod" startAt="3"/>
            </a:pPr>
            <a:endParaRPr lang="fr-BE" dirty="0"/>
          </a:p>
          <a:p>
            <a:pPr marL="457200" indent="-457200">
              <a:buFont typeface="Arial" pitchFamily="34" charset="0"/>
              <a:buAutoNum type="arabicPeriod" startAt="3"/>
            </a:pPr>
            <a:endParaRPr lang="fr-BE" dirty="0"/>
          </a:p>
          <a:p>
            <a:pPr marL="457200" indent="-457200">
              <a:buFont typeface="Arial" pitchFamily="34" charset="0"/>
              <a:buAutoNum type="arabicPeriod" startAt="3"/>
            </a:pPr>
            <a:endParaRPr lang="fr-BE" dirty="0"/>
          </a:p>
          <a:p>
            <a:pPr lvl="1"/>
            <a:endParaRPr lang="fr-BE" dirty="0"/>
          </a:p>
        </p:txBody>
      </p:sp>
      <p:graphicFrame>
        <p:nvGraphicFramePr>
          <p:cNvPr id="12" name="Tableau 11"/>
          <p:cNvGraphicFramePr>
            <a:graphicFrameLocks noGrp="1"/>
          </p:cNvGraphicFramePr>
          <p:nvPr>
            <p:extLst>
              <p:ext uri="{D42A27DB-BD31-4B8C-83A1-F6EECF244321}">
                <p14:modId xmlns:p14="http://schemas.microsoft.com/office/powerpoint/2010/main" val="836280224"/>
              </p:ext>
            </p:extLst>
          </p:nvPr>
        </p:nvGraphicFramePr>
        <p:xfrm>
          <a:off x="284480" y="2204864"/>
          <a:ext cx="8757920" cy="2108142"/>
        </p:xfrm>
        <a:graphic>
          <a:graphicData uri="http://schemas.openxmlformats.org/drawingml/2006/table">
            <a:tbl>
              <a:tblPr firstRow="1" bandRow="1">
                <a:tableStyleId>{5C22544A-7EE6-4342-B048-85BDC9FD1C3A}</a:tableStyleId>
              </a:tblPr>
              <a:tblGrid>
                <a:gridCol w="3737187">
                  <a:extLst>
                    <a:ext uri="{9D8B030D-6E8A-4147-A177-3AD203B41FA5}">
                      <a16:colId xmlns:a16="http://schemas.microsoft.com/office/drawing/2014/main" xmlns="" val="20000"/>
                    </a:ext>
                  </a:extLst>
                </a:gridCol>
                <a:gridCol w="2116666">
                  <a:extLst>
                    <a:ext uri="{9D8B030D-6E8A-4147-A177-3AD203B41FA5}">
                      <a16:colId xmlns:a16="http://schemas.microsoft.com/office/drawing/2014/main" xmlns="" val="20001"/>
                    </a:ext>
                  </a:extLst>
                </a:gridCol>
                <a:gridCol w="2904067">
                  <a:extLst>
                    <a:ext uri="{9D8B030D-6E8A-4147-A177-3AD203B41FA5}">
                      <a16:colId xmlns:a16="http://schemas.microsoft.com/office/drawing/2014/main" xmlns="" val="20002"/>
                    </a:ext>
                  </a:extLst>
                </a:gridCol>
              </a:tblGrid>
              <a:tr h="370840">
                <a:tc>
                  <a:txBody>
                    <a:bodyPr/>
                    <a:lstStyle/>
                    <a:p>
                      <a:pPr algn="ctr"/>
                      <a:r>
                        <a:rPr lang="fr-BE" dirty="0" smtClean="0"/>
                        <a:t>Heating</a:t>
                      </a:r>
                      <a:endParaRPr lang="fr-BE" dirty="0"/>
                    </a:p>
                  </a:txBody>
                  <a:tcPr>
                    <a:lnB w="12700" cap="flat" cmpd="sng" algn="ctr">
                      <a:solidFill>
                        <a:schemeClr val="tx1"/>
                      </a:solidFill>
                      <a:prstDash val="solid"/>
                      <a:round/>
                      <a:headEnd type="none" w="med" len="med"/>
                      <a:tailEnd type="none" w="med" len="med"/>
                    </a:lnB>
                  </a:tcPr>
                </a:tc>
                <a:tc gridSpan="2">
                  <a:txBody>
                    <a:bodyPr/>
                    <a:lstStyle/>
                    <a:p>
                      <a:pPr algn="ctr"/>
                      <a:r>
                        <a:rPr lang="fr-BE" dirty="0" smtClean="0"/>
                        <a:t>Domestic hot</a:t>
                      </a:r>
                      <a:r>
                        <a:rPr lang="fr-BE" baseline="0" dirty="0" smtClean="0"/>
                        <a:t> water</a:t>
                      </a:r>
                      <a:endParaRPr lang="fr-BE" dirty="0"/>
                    </a:p>
                  </a:txBody>
                  <a:tcPr>
                    <a:lnB w="12700" cap="flat" cmpd="sng" algn="ctr">
                      <a:solidFill>
                        <a:schemeClr val="tx1"/>
                      </a:solidFill>
                      <a:prstDash val="solid"/>
                      <a:round/>
                      <a:headEnd type="none" w="med" len="med"/>
                      <a:tailEnd type="none" w="med" len="med"/>
                    </a:lnB>
                  </a:tcPr>
                </a:tc>
                <a:tc hMerge="1">
                  <a:txBody>
                    <a:bodyPr/>
                    <a:lstStyle/>
                    <a:p>
                      <a:endParaRPr lang="fr-BE"/>
                    </a:p>
                  </a:txBody>
                  <a:tcPr/>
                </a:tc>
                <a:extLst>
                  <a:ext uri="{0D108BD9-81ED-4DB2-BD59-A6C34878D82A}">
                    <a16:rowId xmlns:a16="http://schemas.microsoft.com/office/drawing/2014/main" xmlns="" val="10000"/>
                  </a:ext>
                </a:extLst>
              </a:tr>
              <a:tr h="538422">
                <a:tc>
                  <a:txBody>
                    <a:bodyPr/>
                    <a:lstStyle/>
                    <a:p>
                      <a:r>
                        <a:rPr lang="fr-BE" dirty="0" smtClean="0"/>
                        <a:t>Direct</a:t>
                      </a:r>
                      <a:r>
                        <a:rPr lang="fr-BE" baseline="0" dirty="0" smtClean="0"/>
                        <a:t> electric heaters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fr-BE" dirty="0" smtClean="0"/>
                        <a:t>Electric water heater</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BE"/>
                    </a:p>
                  </a:txBody>
                  <a:tcPr/>
                </a:tc>
                <a:extLst>
                  <a:ext uri="{0D108BD9-81ED-4DB2-BD59-A6C34878D82A}">
                    <a16:rowId xmlns:a16="http://schemas.microsoft.com/office/drawing/2014/main" xmlns="" val="10001"/>
                  </a:ext>
                </a:extLst>
              </a:tr>
              <a:tr h="552844">
                <a:tc>
                  <a:txBody>
                    <a:bodyPr/>
                    <a:lstStyle/>
                    <a:p>
                      <a:r>
                        <a:rPr lang="fr-BE" dirty="0" smtClean="0"/>
                        <a:t>Electric</a:t>
                      </a:r>
                      <a:r>
                        <a:rPr lang="fr-BE" baseline="0" dirty="0" smtClean="0"/>
                        <a:t> heaters with thermal storage</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Electric</a:t>
                      </a:r>
                      <a:r>
                        <a:rPr lang="fr-BE" baseline="0" dirty="0" smtClean="0"/>
                        <a:t> water heater</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Heat pump</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58800">
                <a:tc gridSpan="3">
                  <a:txBody>
                    <a:bodyPr/>
                    <a:lstStyle/>
                    <a:p>
                      <a:pPr algn="ctr"/>
                      <a:r>
                        <a:rPr lang="fr-BE" dirty="0" smtClean="0"/>
                        <a:t>Heat</a:t>
                      </a:r>
                      <a:r>
                        <a:rPr lang="fr-BE" baseline="0" dirty="0" smtClean="0"/>
                        <a:t> pump + water tanks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BE"/>
                    </a:p>
                  </a:txBody>
                  <a:tcPr/>
                </a:tc>
                <a:extLst>
                  <a:ext uri="{0D108BD9-81ED-4DB2-BD59-A6C34878D82A}">
                    <a16:rowId xmlns:a16="http://schemas.microsoft.com/office/drawing/2014/main" xmlns="" val="10003"/>
                  </a:ext>
                </a:extLst>
              </a:tr>
            </a:tbl>
          </a:graphicData>
        </a:graphic>
      </p:graphicFrame>
      <p:pic>
        <p:nvPicPr>
          <p:cNvPr id="13" name="Picture 5" descr="Résultat de recherche d'images pour &quot;heat pump&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732240" y="3789040"/>
            <a:ext cx="672458" cy="525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702" b="12527"/>
          <a:stretch/>
        </p:blipFill>
        <p:spPr bwMode="auto">
          <a:xfrm>
            <a:off x="2843808" y="2636912"/>
            <a:ext cx="595390" cy="45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48" t="8981" r="70207" b="67947"/>
          <a:stretch/>
        </p:blipFill>
        <p:spPr bwMode="auto">
          <a:xfrm>
            <a:off x="3419872" y="3140968"/>
            <a:ext cx="398615" cy="50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4437112"/>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20"/>
          <p:cNvPicPr>
            <a:picLocks noChangeAspect="1"/>
          </p:cNvPicPr>
          <p:nvPr/>
        </p:nvPicPr>
        <p:blipFill>
          <a:blip r:embed="rId6" cstate="print">
            <a:clrChange>
              <a:clrFrom>
                <a:srgbClr val="FFFFFF"/>
              </a:clrFrom>
              <a:clrTo>
                <a:srgbClr val="FFFFFF">
                  <a:alpha val="0"/>
                </a:srgbClr>
              </a:clrTo>
            </a:clrChange>
          </a:blip>
          <a:stretch>
            <a:fillRect/>
          </a:stretch>
        </p:blipFill>
        <p:spPr>
          <a:xfrm>
            <a:off x="6516216" y="2564904"/>
            <a:ext cx="545000" cy="545000"/>
          </a:xfrm>
          <a:prstGeom prst="rect">
            <a:avLst/>
          </a:prstGeom>
          <a:solidFill>
            <a:schemeClr val="bg1"/>
          </a:solidFill>
          <a:effectLst>
            <a:softEdge rad="63500"/>
          </a:effectLst>
        </p:spPr>
      </p:pic>
      <p:pic>
        <p:nvPicPr>
          <p:cNvPr id="22" name="Image 21"/>
          <p:cNvPicPr>
            <a:picLocks noChangeAspect="1"/>
          </p:cNvPicPr>
          <p:nvPr/>
        </p:nvPicPr>
        <p:blipFill rotWithShape="1">
          <a:blip r:embed="rId6" cstate="print">
            <a:clrChange>
              <a:clrFrom>
                <a:srgbClr val="FFFFFF"/>
              </a:clrFrom>
              <a:clrTo>
                <a:srgbClr val="FFFFFF">
                  <a:alpha val="0"/>
                </a:srgbClr>
              </a:clrTo>
            </a:clrChange>
          </a:blip>
          <a:srcRect l="29534" r="20931"/>
          <a:stretch/>
        </p:blipFill>
        <p:spPr>
          <a:xfrm>
            <a:off x="5868144" y="3140968"/>
            <a:ext cx="269965" cy="545000"/>
          </a:xfrm>
          <a:prstGeom prst="rect">
            <a:avLst/>
          </a:prstGeom>
          <a:solidFill>
            <a:schemeClr val="bg1"/>
          </a:solidFill>
          <a:effectLst>
            <a:softEdge rad="63500"/>
          </a:effectLst>
        </p:spPr>
      </p:pic>
      <p:pic>
        <p:nvPicPr>
          <p:cNvPr id="23"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145" r="28701"/>
          <a:stretch/>
        </p:blipFill>
        <p:spPr bwMode="auto">
          <a:xfrm>
            <a:off x="8748464" y="3140968"/>
            <a:ext cx="224928" cy="54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3401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study and assumptions</a:t>
            </a:r>
            <a:endParaRPr lang="en-US" sz="3200" dirty="0"/>
          </a:p>
        </p:txBody>
      </p:sp>
      <p:sp>
        <p:nvSpPr>
          <p:cNvPr id="4" name="Text Placeholder 3"/>
          <p:cNvSpPr>
            <a:spLocks noGrp="1"/>
          </p:cNvSpPr>
          <p:nvPr>
            <p:ph type="body" sz="quarter" idx="13"/>
          </p:nvPr>
        </p:nvSpPr>
        <p:spPr>
          <a:xfrm>
            <a:off x="470045" y="908720"/>
            <a:ext cx="8136235" cy="503237"/>
          </a:xfrm>
        </p:spPr>
        <p:txBody>
          <a:bodyPr/>
          <a:lstStyle/>
          <a:p>
            <a:r>
              <a:rPr lang="en-US" i="1" dirty="0" smtClean="0"/>
              <a:t>Investigated systems</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8</a:t>
            </a:fld>
            <a:endParaRPr lang="en-US" dirty="0"/>
          </a:p>
        </p:txBody>
      </p:sp>
      <p:cxnSp>
        <p:nvCxnSpPr>
          <p:cNvPr id="17" name="Connecteur droit avec flèche 16"/>
          <p:cNvCxnSpPr/>
          <p:nvPr/>
        </p:nvCxnSpPr>
        <p:spPr>
          <a:xfrm flipV="1">
            <a:off x="985339" y="2177474"/>
            <a:ext cx="0" cy="367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985339" y="5886115"/>
            <a:ext cx="73373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24930" y="1864206"/>
            <a:ext cx="979755" cy="369332"/>
          </a:xfrm>
          <a:prstGeom prst="rect">
            <a:avLst/>
          </a:prstGeom>
          <a:noFill/>
        </p:spPr>
        <p:txBody>
          <a:bodyPr wrap="none" rtlCol="0">
            <a:spAutoFit/>
          </a:bodyPr>
          <a:lstStyle/>
          <a:p>
            <a:r>
              <a:rPr lang="fr-BE" b="1" dirty="0"/>
              <a:t>Smart?</a:t>
            </a:r>
          </a:p>
        </p:txBody>
      </p:sp>
      <p:sp>
        <p:nvSpPr>
          <p:cNvPr id="26" name="ZoneTexte 25"/>
          <p:cNvSpPr txBox="1"/>
          <p:nvPr/>
        </p:nvSpPr>
        <p:spPr>
          <a:xfrm>
            <a:off x="7806367" y="5939988"/>
            <a:ext cx="1374145" cy="369332"/>
          </a:xfrm>
          <a:prstGeom prst="rect">
            <a:avLst/>
          </a:prstGeom>
          <a:noFill/>
        </p:spPr>
        <p:txBody>
          <a:bodyPr wrap="none" rtlCol="0">
            <a:spAutoFit/>
          </a:bodyPr>
          <a:lstStyle/>
          <a:p>
            <a:r>
              <a:rPr lang="fr-BE" b="1" dirty="0" smtClean="0"/>
              <a:t>Storage </a:t>
            </a:r>
            <a:r>
              <a:rPr lang="fr-BE" b="1" dirty="0"/>
              <a:t>?</a:t>
            </a:r>
          </a:p>
        </p:txBody>
      </p:sp>
      <p:cxnSp>
        <p:nvCxnSpPr>
          <p:cNvPr id="27" name="Connecteur droit 26"/>
          <p:cNvCxnSpPr/>
          <p:nvPr/>
        </p:nvCxnSpPr>
        <p:spPr>
          <a:xfrm>
            <a:off x="4615936" y="2284599"/>
            <a:ext cx="25400" cy="3675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929890" y="4141737"/>
            <a:ext cx="707492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2184400" y="5935266"/>
            <a:ext cx="1422400" cy="369332"/>
          </a:xfrm>
          <a:prstGeom prst="rect">
            <a:avLst/>
          </a:prstGeom>
          <a:noFill/>
        </p:spPr>
        <p:txBody>
          <a:bodyPr wrap="square" rtlCol="0">
            <a:spAutoFit/>
          </a:bodyPr>
          <a:lstStyle/>
          <a:p>
            <a:pPr algn="ctr"/>
            <a:r>
              <a:rPr lang="fr-BE" dirty="0" smtClean="0"/>
              <a:t>DHW</a:t>
            </a:r>
            <a:endParaRPr lang="fr-BE" dirty="0"/>
          </a:p>
        </p:txBody>
      </p:sp>
      <p:sp>
        <p:nvSpPr>
          <p:cNvPr id="30" name="Rectangle 29"/>
          <p:cNvSpPr/>
          <p:nvPr/>
        </p:nvSpPr>
        <p:spPr>
          <a:xfrm>
            <a:off x="5433898" y="5935266"/>
            <a:ext cx="2436409" cy="369332"/>
          </a:xfrm>
          <a:prstGeom prst="rect">
            <a:avLst/>
          </a:prstGeom>
        </p:spPr>
        <p:txBody>
          <a:bodyPr wrap="none">
            <a:spAutoFit/>
          </a:bodyPr>
          <a:lstStyle/>
          <a:p>
            <a:r>
              <a:rPr lang="fr-BE" dirty="0" smtClean="0"/>
              <a:t>DHW </a:t>
            </a:r>
            <a:r>
              <a:rPr lang="fr-BE" dirty="0"/>
              <a:t>+ </a:t>
            </a:r>
            <a:r>
              <a:rPr lang="fr-BE" dirty="0" smtClean="0"/>
              <a:t>space heating</a:t>
            </a:r>
            <a:endParaRPr lang="fr-BE" dirty="0"/>
          </a:p>
        </p:txBody>
      </p:sp>
      <p:sp>
        <p:nvSpPr>
          <p:cNvPr id="31" name="ZoneTexte 30"/>
          <p:cNvSpPr txBox="1"/>
          <p:nvPr/>
        </p:nvSpPr>
        <p:spPr>
          <a:xfrm>
            <a:off x="-60710" y="4808732"/>
            <a:ext cx="1422400" cy="369332"/>
          </a:xfrm>
          <a:prstGeom prst="rect">
            <a:avLst/>
          </a:prstGeom>
          <a:noFill/>
        </p:spPr>
        <p:txBody>
          <a:bodyPr wrap="square" rtlCol="0">
            <a:spAutoFit/>
          </a:bodyPr>
          <a:lstStyle/>
          <a:p>
            <a:pPr algn="ctr"/>
            <a:r>
              <a:rPr lang="fr-BE" dirty="0" smtClean="0"/>
              <a:t>NO</a:t>
            </a:r>
            <a:endParaRPr lang="fr-BE" dirty="0"/>
          </a:p>
        </p:txBody>
      </p:sp>
      <p:sp>
        <p:nvSpPr>
          <p:cNvPr id="32" name="Rectangle 31"/>
          <p:cNvSpPr/>
          <p:nvPr/>
        </p:nvSpPr>
        <p:spPr>
          <a:xfrm>
            <a:off x="352973" y="2996866"/>
            <a:ext cx="646556" cy="369332"/>
          </a:xfrm>
          <a:prstGeom prst="rect">
            <a:avLst/>
          </a:prstGeom>
        </p:spPr>
        <p:txBody>
          <a:bodyPr wrap="none">
            <a:spAutoFit/>
          </a:bodyPr>
          <a:lstStyle/>
          <a:p>
            <a:r>
              <a:rPr lang="fr-BE" dirty="0" smtClean="0"/>
              <a:t>YES</a:t>
            </a:r>
            <a:endParaRPr lang="fr-BE" dirty="0"/>
          </a:p>
        </p:txBody>
      </p:sp>
      <p:grpSp>
        <p:nvGrpSpPr>
          <p:cNvPr id="33" name="Groupe 70"/>
          <p:cNvGrpSpPr/>
          <p:nvPr/>
        </p:nvGrpSpPr>
        <p:grpSpPr>
          <a:xfrm>
            <a:off x="1781333" y="4285648"/>
            <a:ext cx="1925312" cy="1180031"/>
            <a:chOff x="1781333" y="4512707"/>
            <a:chExt cx="1925312" cy="1180031"/>
          </a:xfrm>
        </p:grpSpPr>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333" y="4748175"/>
              <a:ext cx="944563" cy="94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Image 34"/>
            <p:cNvPicPr>
              <a:picLocks noChangeAspect="1"/>
            </p:cNvPicPr>
            <p:nvPr/>
          </p:nvPicPr>
          <p:blipFill>
            <a:blip r:embed="rId3" cstate="print">
              <a:clrChange>
                <a:clrFrom>
                  <a:srgbClr val="FFFFFF"/>
                </a:clrFrom>
                <a:clrTo>
                  <a:srgbClr val="FFFFFF">
                    <a:alpha val="0"/>
                  </a:srgbClr>
                </a:clrTo>
              </a:clrChange>
            </a:blip>
            <a:stretch>
              <a:fillRect/>
            </a:stretch>
          </p:blipFill>
          <p:spPr>
            <a:xfrm>
              <a:off x="2986645" y="4860456"/>
              <a:ext cx="720000" cy="720000"/>
            </a:xfrm>
            <a:prstGeom prst="rect">
              <a:avLst/>
            </a:prstGeom>
            <a:solidFill>
              <a:schemeClr val="bg1"/>
            </a:solidFill>
            <a:effectLst>
              <a:softEdge rad="63500"/>
            </a:effectLst>
          </p:spPr>
        </p:pic>
        <p:sp>
          <p:nvSpPr>
            <p:cNvPr id="36" name="ZoneTexte 35"/>
            <p:cNvSpPr txBox="1"/>
            <p:nvPr/>
          </p:nvSpPr>
          <p:spPr>
            <a:xfrm>
              <a:off x="2413000" y="4512707"/>
              <a:ext cx="929010" cy="369332"/>
            </a:xfrm>
            <a:prstGeom prst="rect">
              <a:avLst/>
            </a:prstGeom>
            <a:noFill/>
          </p:spPr>
          <p:txBody>
            <a:bodyPr wrap="none" rtlCol="0">
              <a:spAutoFit/>
            </a:bodyPr>
            <a:lstStyle/>
            <a:p>
              <a:r>
                <a:rPr lang="fr-BE" b="1" dirty="0" smtClean="0"/>
                <a:t>Case </a:t>
              </a:r>
              <a:r>
                <a:rPr lang="fr-BE" b="1" dirty="0"/>
                <a:t>1</a:t>
              </a:r>
            </a:p>
          </p:txBody>
        </p:sp>
        <p:sp>
          <p:nvSpPr>
            <p:cNvPr id="37" name="ZoneTexte 36"/>
            <p:cNvSpPr txBox="1"/>
            <p:nvPr/>
          </p:nvSpPr>
          <p:spPr>
            <a:xfrm>
              <a:off x="2700872" y="5024099"/>
              <a:ext cx="319318" cy="369332"/>
            </a:xfrm>
            <a:prstGeom prst="rect">
              <a:avLst/>
            </a:prstGeom>
            <a:noFill/>
          </p:spPr>
          <p:txBody>
            <a:bodyPr wrap="none" rtlCol="0">
              <a:spAutoFit/>
            </a:bodyPr>
            <a:lstStyle/>
            <a:p>
              <a:r>
                <a:rPr lang="fr-BE" dirty="0"/>
                <a:t>+</a:t>
              </a:r>
            </a:p>
          </p:txBody>
        </p:sp>
      </p:grpSp>
      <p:grpSp>
        <p:nvGrpSpPr>
          <p:cNvPr id="38" name="Groupe 69"/>
          <p:cNvGrpSpPr/>
          <p:nvPr/>
        </p:nvGrpSpPr>
        <p:grpSpPr>
          <a:xfrm>
            <a:off x="1933733" y="2627534"/>
            <a:ext cx="1925312" cy="1260883"/>
            <a:chOff x="1933733" y="2854593"/>
            <a:chExt cx="1925312" cy="1260883"/>
          </a:xfrm>
        </p:grpSpPr>
        <p:sp>
          <p:nvSpPr>
            <p:cNvPr id="39" name="ZoneTexte 38"/>
            <p:cNvSpPr txBox="1"/>
            <p:nvPr/>
          </p:nvSpPr>
          <p:spPr>
            <a:xfrm>
              <a:off x="2559250" y="2854593"/>
              <a:ext cx="929010" cy="369332"/>
            </a:xfrm>
            <a:prstGeom prst="rect">
              <a:avLst/>
            </a:prstGeom>
            <a:noFill/>
          </p:spPr>
          <p:txBody>
            <a:bodyPr wrap="none" rtlCol="0">
              <a:spAutoFit/>
            </a:bodyPr>
            <a:lstStyle/>
            <a:p>
              <a:r>
                <a:rPr lang="fr-BE" b="1" dirty="0" smtClean="0"/>
                <a:t>Case </a:t>
              </a:r>
              <a:r>
                <a:rPr lang="fr-BE" b="1" dirty="0"/>
                <a:t>2</a:t>
              </a:r>
            </a:p>
          </p:txBody>
        </p:sp>
        <p:sp>
          <p:nvSpPr>
            <p:cNvPr id="40" name="ZoneTexte 39"/>
            <p:cNvSpPr txBox="1"/>
            <p:nvPr/>
          </p:nvSpPr>
          <p:spPr>
            <a:xfrm>
              <a:off x="2847122" y="3365985"/>
              <a:ext cx="319318" cy="369332"/>
            </a:xfrm>
            <a:prstGeom prst="rect">
              <a:avLst/>
            </a:prstGeom>
            <a:noFill/>
          </p:spPr>
          <p:txBody>
            <a:bodyPr wrap="none" rtlCol="0">
              <a:spAutoFit/>
            </a:bodyPr>
            <a:lstStyle/>
            <a:p>
              <a:r>
                <a:rPr lang="fr-BE" dirty="0"/>
                <a:t>+</a:t>
              </a:r>
            </a:p>
          </p:txBody>
        </p:sp>
        <p:pic>
          <p:nvPicPr>
            <p:cNvPr id="4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733" y="3170913"/>
              <a:ext cx="944563" cy="94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Image 41"/>
            <p:cNvPicPr>
              <a:picLocks noChangeAspect="1"/>
            </p:cNvPicPr>
            <p:nvPr/>
          </p:nvPicPr>
          <p:blipFill>
            <a:blip r:embed="rId3" cstate="print">
              <a:clrChange>
                <a:clrFrom>
                  <a:srgbClr val="FFFFFF"/>
                </a:clrFrom>
                <a:clrTo>
                  <a:srgbClr val="FFFFFF">
                    <a:alpha val="0"/>
                  </a:srgbClr>
                </a:clrTo>
              </a:clrChange>
            </a:blip>
            <a:stretch>
              <a:fillRect/>
            </a:stretch>
          </p:blipFill>
          <p:spPr>
            <a:xfrm>
              <a:off x="3139045" y="3283194"/>
              <a:ext cx="720000" cy="720000"/>
            </a:xfrm>
            <a:prstGeom prst="rect">
              <a:avLst/>
            </a:prstGeom>
            <a:solidFill>
              <a:schemeClr val="bg1"/>
            </a:solidFill>
            <a:effectLst>
              <a:softEdge rad="63500"/>
            </a:effectLst>
          </p:spPr>
        </p:pic>
        <p:pic>
          <p:nvPicPr>
            <p:cNvPr id="4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949" y="3056754"/>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 name="Groupe 71"/>
          <p:cNvGrpSpPr/>
          <p:nvPr/>
        </p:nvGrpSpPr>
        <p:grpSpPr>
          <a:xfrm>
            <a:off x="4696275" y="1772816"/>
            <a:ext cx="1452624" cy="1113452"/>
            <a:chOff x="5521799" y="4619404"/>
            <a:chExt cx="1452624" cy="1113452"/>
          </a:xfrm>
        </p:grpSpPr>
        <p:grpSp>
          <p:nvGrpSpPr>
            <p:cNvPr id="46" name="Groupe 33"/>
            <p:cNvGrpSpPr/>
            <p:nvPr/>
          </p:nvGrpSpPr>
          <p:grpSpPr>
            <a:xfrm>
              <a:off x="5521799" y="5042653"/>
              <a:ext cx="540795" cy="680605"/>
              <a:chOff x="7351624" y="3057162"/>
              <a:chExt cx="540795" cy="680605"/>
            </a:xfrm>
          </p:grpSpPr>
          <p:pic>
            <p:nvPicPr>
              <p:cNvPr id="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48" t="8981" r="70207" b="67947"/>
              <a:stretch/>
            </p:blipFill>
            <p:spPr bwMode="auto">
              <a:xfrm>
                <a:off x="7351624" y="3057162"/>
                <a:ext cx="540795" cy="68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200400"/>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7" name="Image 46"/>
            <p:cNvPicPr>
              <a:picLocks noChangeAspect="1"/>
            </p:cNvPicPr>
            <p:nvPr/>
          </p:nvPicPr>
          <p:blipFill>
            <a:blip r:embed="rId3" cstate="print">
              <a:clrChange>
                <a:clrFrom>
                  <a:srgbClr val="FFFFFF"/>
                </a:clrFrom>
                <a:clrTo>
                  <a:srgbClr val="FFFFFF">
                    <a:alpha val="0"/>
                  </a:srgbClr>
                </a:clrTo>
              </a:clrChange>
            </a:blip>
            <a:stretch>
              <a:fillRect/>
            </a:stretch>
          </p:blipFill>
          <p:spPr>
            <a:xfrm>
              <a:off x="6254423" y="5012856"/>
              <a:ext cx="720000" cy="720000"/>
            </a:xfrm>
            <a:prstGeom prst="rect">
              <a:avLst/>
            </a:prstGeom>
            <a:solidFill>
              <a:schemeClr val="bg1"/>
            </a:solidFill>
            <a:effectLst>
              <a:softEdge rad="63500"/>
            </a:effectLst>
          </p:spPr>
        </p:pic>
        <p:sp>
          <p:nvSpPr>
            <p:cNvPr id="48" name="ZoneTexte 47"/>
            <p:cNvSpPr txBox="1"/>
            <p:nvPr/>
          </p:nvSpPr>
          <p:spPr>
            <a:xfrm>
              <a:off x="5792197" y="4619404"/>
              <a:ext cx="929010" cy="369332"/>
            </a:xfrm>
            <a:prstGeom prst="rect">
              <a:avLst/>
            </a:prstGeom>
            <a:noFill/>
          </p:spPr>
          <p:txBody>
            <a:bodyPr wrap="none" rtlCol="0">
              <a:spAutoFit/>
            </a:bodyPr>
            <a:lstStyle/>
            <a:p>
              <a:r>
                <a:rPr lang="fr-BE" b="1" dirty="0" smtClean="0"/>
                <a:t>Case </a:t>
              </a:r>
              <a:r>
                <a:rPr lang="fr-BE" b="1" dirty="0"/>
                <a:t>3</a:t>
              </a:r>
            </a:p>
          </p:txBody>
        </p:sp>
        <p:sp>
          <p:nvSpPr>
            <p:cNvPr id="49" name="ZoneTexte 48"/>
            <p:cNvSpPr txBox="1"/>
            <p:nvPr/>
          </p:nvSpPr>
          <p:spPr>
            <a:xfrm>
              <a:off x="6080069" y="5130796"/>
              <a:ext cx="319318" cy="369332"/>
            </a:xfrm>
            <a:prstGeom prst="rect">
              <a:avLst/>
            </a:prstGeom>
            <a:noFill/>
          </p:spPr>
          <p:txBody>
            <a:bodyPr wrap="none" rtlCol="0">
              <a:spAutoFit/>
            </a:bodyPr>
            <a:lstStyle/>
            <a:p>
              <a:r>
                <a:rPr lang="fr-BE" dirty="0"/>
                <a:t>+</a:t>
              </a:r>
            </a:p>
          </p:txBody>
        </p:sp>
      </p:grpSp>
      <p:grpSp>
        <p:nvGrpSpPr>
          <p:cNvPr id="52" name="Groupe 72"/>
          <p:cNvGrpSpPr/>
          <p:nvPr/>
        </p:nvGrpSpPr>
        <p:grpSpPr>
          <a:xfrm>
            <a:off x="4696275" y="2932474"/>
            <a:ext cx="1363875" cy="1209263"/>
            <a:chOff x="4696275" y="3159533"/>
            <a:chExt cx="1363875" cy="1209263"/>
          </a:xfrm>
        </p:grpSpPr>
        <p:grpSp>
          <p:nvGrpSpPr>
            <p:cNvPr id="53" name="Groupe 52"/>
            <p:cNvGrpSpPr/>
            <p:nvPr/>
          </p:nvGrpSpPr>
          <p:grpSpPr>
            <a:xfrm>
              <a:off x="5340150" y="3438137"/>
              <a:ext cx="720000" cy="930659"/>
              <a:chOff x="4557571" y="3342326"/>
              <a:chExt cx="720000" cy="930659"/>
            </a:xfrm>
          </p:grpSpPr>
          <p:pic>
            <p:nvPicPr>
              <p:cNvPr id="59" name="Image 58"/>
              <p:cNvPicPr>
                <a:picLocks noChangeAspect="1"/>
              </p:cNvPicPr>
              <p:nvPr/>
            </p:nvPicPr>
            <p:blipFill>
              <a:blip r:embed="rId3" cstate="print">
                <a:clrChange>
                  <a:clrFrom>
                    <a:srgbClr val="FFFFFF"/>
                  </a:clrFrom>
                  <a:clrTo>
                    <a:srgbClr val="FFFFFF">
                      <a:alpha val="0"/>
                    </a:srgbClr>
                  </a:clrTo>
                </a:clrChange>
              </a:blip>
              <a:stretch>
                <a:fillRect/>
              </a:stretch>
            </p:blipFill>
            <p:spPr>
              <a:xfrm>
                <a:off x="4557571" y="3552985"/>
                <a:ext cx="720000" cy="720000"/>
              </a:xfrm>
              <a:prstGeom prst="rect">
                <a:avLst/>
              </a:prstGeom>
              <a:solidFill>
                <a:schemeClr val="bg1"/>
              </a:solidFill>
              <a:effectLst>
                <a:softEdge rad="63500"/>
              </a:effectLst>
            </p:spPr>
          </p:pic>
          <p:pic>
            <p:nvPicPr>
              <p:cNvPr id="6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475" y="3342326"/>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e 45"/>
            <p:cNvGrpSpPr/>
            <p:nvPr/>
          </p:nvGrpSpPr>
          <p:grpSpPr>
            <a:xfrm>
              <a:off x="4696275" y="3529541"/>
              <a:ext cx="540795" cy="680605"/>
              <a:chOff x="7351624" y="3057162"/>
              <a:chExt cx="540795" cy="680605"/>
            </a:xfrm>
          </p:grpSpPr>
          <p:pic>
            <p:nvPicPr>
              <p:cNvPr id="5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48" t="8981" r="70207" b="67947"/>
              <a:stretch/>
            </p:blipFill>
            <p:spPr bwMode="auto">
              <a:xfrm>
                <a:off x="7351624" y="3057162"/>
                <a:ext cx="540795" cy="68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200400"/>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5" name="ZoneTexte 54"/>
            <p:cNvSpPr txBox="1"/>
            <p:nvPr/>
          </p:nvSpPr>
          <p:spPr>
            <a:xfrm>
              <a:off x="4966673" y="3159533"/>
              <a:ext cx="929010" cy="369332"/>
            </a:xfrm>
            <a:prstGeom prst="rect">
              <a:avLst/>
            </a:prstGeom>
            <a:noFill/>
          </p:spPr>
          <p:txBody>
            <a:bodyPr wrap="none" rtlCol="0">
              <a:spAutoFit/>
            </a:bodyPr>
            <a:lstStyle/>
            <a:p>
              <a:r>
                <a:rPr lang="fr-BE" b="1" dirty="0" smtClean="0"/>
                <a:t>Case </a:t>
              </a:r>
              <a:r>
                <a:rPr lang="fr-BE" b="1" dirty="0"/>
                <a:t>4</a:t>
              </a:r>
            </a:p>
          </p:txBody>
        </p:sp>
        <p:sp>
          <p:nvSpPr>
            <p:cNvPr id="56" name="ZoneTexte 55"/>
            <p:cNvSpPr txBox="1"/>
            <p:nvPr/>
          </p:nvSpPr>
          <p:spPr>
            <a:xfrm>
              <a:off x="5246078" y="3670925"/>
              <a:ext cx="319318" cy="369332"/>
            </a:xfrm>
            <a:prstGeom prst="rect">
              <a:avLst/>
            </a:prstGeom>
            <a:noFill/>
          </p:spPr>
          <p:txBody>
            <a:bodyPr wrap="none" rtlCol="0">
              <a:spAutoFit/>
            </a:bodyPr>
            <a:lstStyle/>
            <a:p>
              <a:r>
                <a:rPr lang="fr-BE" dirty="0"/>
                <a:t>+</a:t>
              </a:r>
            </a:p>
          </p:txBody>
        </p:sp>
      </p:grpSp>
      <p:grpSp>
        <p:nvGrpSpPr>
          <p:cNvPr id="61" name="Groupe 75"/>
          <p:cNvGrpSpPr/>
          <p:nvPr/>
        </p:nvGrpSpPr>
        <p:grpSpPr>
          <a:xfrm>
            <a:off x="6550820" y="1802249"/>
            <a:ext cx="1199408" cy="1084019"/>
            <a:chOff x="6640942" y="3167037"/>
            <a:chExt cx="1199408" cy="1084019"/>
          </a:xfrm>
        </p:grpSpPr>
        <p:pic>
          <p:nvPicPr>
            <p:cNvPr id="6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145" r="28701"/>
            <a:stretch/>
          </p:blipFill>
          <p:spPr bwMode="auto">
            <a:xfrm>
              <a:off x="7532353" y="3704494"/>
              <a:ext cx="224928" cy="54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e 74"/>
            <p:cNvGrpSpPr/>
            <p:nvPr/>
          </p:nvGrpSpPr>
          <p:grpSpPr>
            <a:xfrm>
              <a:off x="6640942" y="3167037"/>
              <a:ext cx="1199408" cy="1050613"/>
              <a:chOff x="6640942" y="3167037"/>
              <a:chExt cx="1199408" cy="1050613"/>
            </a:xfrm>
          </p:grpSpPr>
          <p:grpSp>
            <p:nvGrpSpPr>
              <p:cNvPr id="64" name="Groupe 54"/>
              <p:cNvGrpSpPr/>
              <p:nvPr/>
            </p:nvGrpSpPr>
            <p:grpSpPr>
              <a:xfrm>
                <a:off x="6640942" y="3537045"/>
                <a:ext cx="540795" cy="680605"/>
                <a:chOff x="7351624" y="3057162"/>
                <a:chExt cx="540795" cy="680605"/>
              </a:xfrm>
            </p:grpSpPr>
            <p:pic>
              <p:nvPicPr>
                <p:cNvPr id="6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48" t="8981" r="70207" b="67947"/>
                <a:stretch/>
              </p:blipFill>
              <p:spPr bwMode="auto">
                <a:xfrm>
                  <a:off x="7351624" y="3057162"/>
                  <a:ext cx="540795" cy="68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200400"/>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5" name="ZoneTexte 64"/>
              <p:cNvSpPr txBox="1"/>
              <p:nvPr/>
            </p:nvSpPr>
            <p:spPr>
              <a:xfrm>
                <a:off x="6911340" y="3167037"/>
                <a:ext cx="929010" cy="369332"/>
              </a:xfrm>
              <a:prstGeom prst="rect">
                <a:avLst/>
              </a:prstGeom>
              <a:noFill/>
            </p:spPr>
            <p:txBody>
              <a:bodyPr wrap="none" rtlCol="0">
                <a:spAutoFit/>
              </a:bodyPr>
              <a:lstStyle/>
              <a:p>
                <a:r>
                  <a:rPr lang="fr-BE" b="1" dirty="0" smtClean="0"/>
                  <a:t>Case </a:t>
                </a:r>
                <a:r>
                  <a:rPr lang="fr-BE" b="1" dirty="0"/>
                  <a:t>5</a:t>
                </a:r>
              </a:p>
            </p:txBody>
          </p:sp>
          <p:sp>
            <p:nvSpPr>
              <p:cNvPr id="66" name="ZoneTexte 65"/>
              <p:cNvSpPr txBox="1"/>
              <p:nvPr/>
            </p:nvSpPr>
            <p:spPr>
              <a:xfrm>
                <a:off x="7173811" y="3678429"/>
                <a:ext cx="319318" cy="369332"/>
              </a:xfrm>
              <a:prstGeom prst="rect">
                <a:avLst/>
              </a:prstGeom>
              <a:noFill/>
            </p:spPr>
            <p:txBody>
              <a:bodyPr wrap="none" rtlCol="0">
                <a:spAutoFit/>
              </a:bodyPr>
              <a:lstStyle/>
              <a:p>
                <a:r>
                  <a:rPr lang="fr-BE" dirty="0"/>
                  <a:t>+</a:t>
                </a:r>
              </a:p>
            </p:txBody>
          </p:sp>
          <p:pic>
            <p:nvPicPr>
              <p:cNvPr id="6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721" y="3445641"/>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70" name="Groupe 73"/>
          <p:cNvGrpSpPr/>
          <p:nvPr/>
        </p:nvGrpSpPr>
        <p:grpSpPr>
          <a:xfrm>
            <a:off x="6561131" y="3078544"/>
            <a:ext cx="1309068" cy="972543"/>
            <a:chOff x="5763354" y="2084211"/>
            <a:chExt cx="1309068" cy="972543"/>
          </a:xfrm>
        </p:grpSpPr>
        <p:pic>
          <p:nvPicPr>
            <p:cNvPr id="71" name="Picture 5" descr="Résultat de recherche d'images pour &quot;heat pump&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763354" y="2531754"/>
              <a:ext cx="672458" cy="525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à coins arrondis 71"/>
            <p:cNvSpPr/>
            <p:nvPr/>
          </p:nvSpPr>
          <p:spPr>
            <a:xfrm>
              <a:off x="6605510" y="2547391"/>
              <a:ext cx="177326" cy="458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3" name="Rectangle à coins arrondis 72"/>
            <p:cNvSpPr/>
            <p:nvPr/>
          </p:nvSpPr>
          <p:spPr>
            <a:xfrm>
              <a:off x="6876014" y="2547391"/>
              <a:ext cx="177326" cy="458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ZoneTexte 73"/>
            <p:cNvSpPr txBox="1"/>
            <p:nvPr/>
          </p:nvSpPr>
          <p:spPr>
            <a:xfrm>
              <a:off x="6286192" y="2592654"/>
              <a:ext cx="319318" cy="369332"/>
            </a:xfrm>
            <a:prstGeom prst="rect">
              <a:avLst/>
            </a:prstGeom>
            <a:noFill/>
          </p:spPr>
          <p:txBody>
            <a:bodyPr wrap="none" rtlCol="0">
              <a:spAutoFit/>
            </a:bodyPr>
            <a:lstStyle/>
            <a:p>
              <a:r>
                <a:rPr lang="fr-BE" dirty="0"/>
                <a:t>+</a:t>
              </a:r>
            </a:p>
          </p:txBody>
        </p:sp>
        <p:sp>
          <p:nvSpPr>
            <p:cNvPr id="75" name="ZoneTexte 74"/>
            <p:cNvSpPr txBox="1"/>
            <p:nvPr/>
          </p:nvSpPr>
          <p:spPr>
            <a:xfrm>
              <a:off x="6143412" y="2084211"/>
              <a:ext cx="929010" cy="369332"/>
            </a:xfrm>
            <a:prstGeom prst="rect">
              <a:avLst/>
            </a:prstGeom>
            <a:noFill/>
          </p:spPr>
          <p:txBody>
            <a:bodyPr wrap="none" rtlCol="0">
              <a:spAutoFit/>
            </a:bodyPr>
            <a:lstStyle/>
            <a:p>
              <a:r>
                <a:rPr lang="fr-BE" b="1" dirty="0" smtClean="0"/>
                <a:t>Case </a:t>
              </a:r>
              <a:r>
                <a:rPr lang="fr-BE" b="1" dirty="0"/>
                <a:t>6</a:t>
              </a:r>
            </a:p>
          </p:txBody>
        </p:sp>
        <p:pic>
          <p:nvPicPr>
            <p:cNvPr id="7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487" y="2341501"/>
              <a:ext cx="238192" cy="23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77" name="Connecteur droit 76"/>
          <p:cNvCxnSpPr/>
          <p:nvPr/>
        </p:nvCxnSpPr>
        <p:spPr>
          <a:xfrm flipV="1">
            <a:off x="4654036" y="4141737"/>
            <a:ext cx="3350781" cy="174437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386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study and assumptions</a:t>
            </a:r>
            <a:endParaRPr lang="en-US" sz="3200" dirty="0"/>
          </a:p>
        </p:txBody>
      </p:sp>
      <p:sp>
        <p:nvSpPr>
          <p:cNvPr id="4" name="Text Placeholder 3"/>
          <p:cNvSpPr>
            <a:spLocks noGrp="1"/>
          </p:cNvSpPr>
          <p:nvPr>
            <p:ph type="body" sz="quarter" idx="13"/>
          </p:nvPr>
        </p:nvSpPr>
        <p:spPr>
          <a:xfrm>
            <a:off x="470045" y="836712"/>
            <a:ext cx="8136235" cy="503237"/>
          </a:xfrm>
        </p:spPr>
        <p:txBody>
          <a:bodyPr/>
          <a:lstStyle/>
          <a:p>
            <a:r>
              <a:rPr lang="en-US" i="1" dirty="0" smtClean="0"/>
              <a:t>Assumptions (sizing)</a:t>
            </a:r>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43" name="Slide Number Placeholder 6"/>
          <p:cNvSpPr>
            <a:spLocks noGrp="1"/>
          </p:cNvSpPr>
          <p:nvPr>
            <p:ph type="sldNum" sz="quarter" idx="16"/>
          </p:nvPr>
        </p:nvSpPr>
        <p:spPr>
          <a:xfrm>
            <a:off x="8686800" y="6528816"/>
            <a:ext cx="428171" cy="329184"/>
          </a:xfrm>
        </p:spPr>
        <p:txBody>
          <a:bodyPr/>
          <a:lstStyle/>
          <a:p>
            <a:fld id="{0CFEC368-1D7A-4F81-ABF6-AE0E36BAF64C}" type="slidenum">
              <a:rPr lang="en-US" smtClean="0"/>
              <a:pPr/>
              <a:t>9</a:t>
            </a:fld>
            <a:endParaRPr lang="en-US" dirty="0"/>
          </a:p>
        </p:txBody>
      </p:sp>
      <p:pic>
        <p:nvPicPr>
          <p:cNvPr id="7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0953"/>
          <a:stretch/>
        </p:blipFill>
        <p:spPr bwMode="auto">
          <a:xfrm>
            <a:off x="67733" y="1898289"/>
            <a:ext cx="4680000" cy="311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b="13214"/>
          <a:stretch/>
        </p:blipFill>
        <p:spPr bwMode="auto">
          <a:xfrm>
            <a:off x="4402666" y="2042228"/>
            <a:ext cx="4680000" cy="293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tangle 79"/>
          <p:cNvSpPr/>
          <p:nvPr/>
        </p:nvSpPr>
        <p:spPr>
          <a:xfrm>
            <a:off x="5715000" y="2758641"/>
            <a:ext cx="978933" cy="304800"/>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1000 W</a:t>
            </a:r>
          </a:p>
        </p:txBody>
      </p:sp>
      <p:sp>
        <p:nvSpPr>
          <p:cNvPr id="81" name="Rectangle 80"/>
          <p:cNvSpPr/>
          <p:nvPr/>
        </p:nvSpPr>
        <p:spPr>
          <a:xfrm>
            <a:off x="1115616" y="3861048"/>
            <a:ext cx="1229652" cy="756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2 x</a:t>
            </a:r>
          </a:p>
          <a:p>
            <a:pPr algn="ctr"/>
            <a:r>
              <a:rPr lang="fr-BE" dirty="0" smtClean="0"/>
              <a:t>1000</a:t>
            </a:r>
          </a:p>
          <a:p>
            <a:pPr algn="ctr"/>
            <a:r>
              <a:rPr lang="fr-BE" dirty="0" smtClean="0"/>
              <a:t>-1800 </a:t>
            </a:r>
            <a:r>
              <a:rPr lang="fr-BE" dirty="0"/>
              <a:t>W</a:t>
            </a:r>
          </a:p>
        </p:txBody>
      </p:sp>
      <p:sp>
        <p:nvSpPr>
          <p:cNvPr id="82" name="Rectangle 81"/>
          <p:cNvSpPr/>
          <p:nvPr/>
        </p:nvSpPr>
        <p:spPr>
          <a:xfrm>
            <a:off x="2407732" y="4149080"/>
            <a:ext cx="1156155" cy="58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1000</a:t>
            </a:r>
          </a:p>
          <a:p>
            <a:pPr algn="ctr"/>
            <a:r>
              <a:rPr lang="fr-BE" dirty="0" smtClean="0"/>
              <a:t>- 1800 </a:t>
            </a:r>
            <a:r>
              <a:rPr lang="fr-BE" dirty="0"/>
              <a:t>W</a:t>
            </a:r>
          </a:p>
        </p:txBody>
      </p:sp>
      <p:sp>
        <p:nvSpPr>
          <p:cNvPr id="83" name="Rectangle 82"/>
          <p:cNvSpPr/>
          <p:nvPr/>
        </p:nvSpPr>
        <p:spPr>
          <a:xfrm>
            <a:off x="2771800" y="2890666"/>
            <a:ext cx="1368152" cy="466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1500-</a:t>
            </a:r>
          </a:p>
          <a:p>
            <a:pPr algn="ctr"/>
            <a:r>
              <a:rPr lang="fr-BE" dirty="0" smtClean="0"/>
              <a:t>1800 </a:t>
            </a:r>
            <a:r>
              <a:rPr lang="fr-BE" dirty="0"/>
              <a:t>W</a:t>
            </a:r>
          </a:p>
        </p:txBody>
      </p:sp>
      <p:sp>
        <p:nvSpPr>
          <p:cNvPr id="84" name="Rectangle 83"/>
          <p:cNvSpPr/>
          <p:nvPr/>
        </p:nvSpPr>
        <p:spPr>
          <a:xfrm>
            <a:off x="7340600" y="3181969"/>
            <a:ext cx="978933" cy="310913"/>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1000 W</a:t>
            </a:r>
          </a:p>
        </p:txBody>
      </p:sp>
      <p:sp>
        <p:nvSpPr>
          <p:cNvPr id="85" name="Rectangle 84"/>
          <p:cNvSpPr/>
          <p:nvPr/>
        </p:nvSpPr>
        <p:spPr>
          <a:xfrm>
            <a:off x="7340599" y="4104836"/>
            <a:ext cx="978933" cy="300967"/>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1000 W</a:t>
            </a:r>
          </a:p>
        </p:txBody>
      </p:sp>
      <p:sp>
        <p:nvSpPr>
          <p:cNvPr id="3" name="ZoneTexte 2"/>
          <p:cNvSpPr txBox="1"/>
          <p:nvPr/>
        </p:nvSpPr>
        <p:spPr>
          <a:xfrm>
            <a:off x="467544" y="1484784"/>
            <a:ext cx="8208912" cy="4801315"/>
          </a:xfrm>
          <a:prstGeom prst="rect">
            <a:avLst/>
          </a:prstGeom>
          <a:noFill/>
        </p:spPr>
        <p:txBody>
          <a:bodyPr wrap="square" rtlCol="0">
            <a:spAutoFit/>
          </a:bodyPr>
          <a:lstStyle/>
          <a:p>
            <a:pPr marL="285750" indent="-285750">
              <a:buFont typeface="Arial"/>
              <a:buChar char="•"/>
            </a:pPr>
            <a:r>
              <a:rPr lang="en-US" dirty="0" smtClean="0"/>
              <a:t>Emitters:</a:t>
            </a:r>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r>
              <a:rPr lang="en-US" dirty="0" smtClean="0"/>
              <a:t>Heat pump: sized to cover 80% of peak heating load (at-10°C). </a:t>
            </a:r>
            <a:r>
              <a:rPr lang="en-US" dirty="0" smtClean="0"/>
              <a:t>Back-up </a:t>
            </a:r>
            <a:r>
              <a:rPr lang="en-US" dirty="0"/>
              <a:t>e</a:t>
            </a:r>
            <a:r>
              <a:rPr lang="en-US" dirty="0" smtClean="0"/>
              <a:t>lectric </a:t>
            </a:r>
            <a:r>
              <a:rPr lang="en-US" dirty="0" smtClean="0"/>
              <a:t>resistances </a:t>
            </a:r>
            <a:r>
              <a:rPr lang="en-US" dirty="0" smtClean="0"/>
              <a:t>cover the remaining fraction.</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8633143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ersonnalisé 2">
      <a:dk1>
        <a:sysClr val="windowText" lastClr="000000"/>
      </a:dk1>
      <a:lt1>
        <a:sysClr val="window" lastClr="FFFFFF"/>
      </a:lt1>
      <a:dk2>
        <a:srgbClr val="3E3D2D"/>
      </a:dk2>
      <a:lt2>
        <a:srgbClr val="004C54"/>
      </a:lt2>
      <a:accent1>
        <a:srgbClr val="004C54"/>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xmlns="" name="LaboThAp" id="{C2FC2A4E-CD0C-4282-A97F-393566862E44}" vid="{F816C29C-C793-4521-A11E-D3867CDDB54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12892</TotalTime>
  <Words>919</Words>
  <Application>Microsoft Macintosh PowerPoint</Application>
  <PresentationFormat>Présentation à l'écran (4:3)</PresentationFormat>
  <Paragraphs>238</Paragraphs>
  <Slides>23</Slides>
  <Notes>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Clarity</vt:lpstr>
      <vt:lpstr> Comparison of THREE ELECTRICAL SPACE HEATING SYSTEMS IN LOW ENERGY BUILDINGS FOR SMART LOAD MANAGEMENT</vt:lpstr>
      <vt:lpstr>Introduction</vt:lpstr>
      <vt:lpstr>Introduction</vt:lpstr>
      <vt:lpstr>Introduction</vt:lpstr>
      <vt:lpstr>Content of the presentation</vt:lpstr>
      <vt:lpstr>Case study and assumptions</vt:lpstr>
      <vt:lpstr>Case study and assumptions</vt:lpstr>
      <vt:lpstr>Case study and assumptions</vt:lpstr>
      <vt:lpstr>Case study and assumptions</vt:lpstr>
      <vt:lpstr>Case study and assumptions</vt:lpstr>
      <vt:lpstr>Case study and assumptions</vt:lpstr>
      <vt:lpstr>Content of the presentation</vt:lpstr>
      <vt:lpstr>Potential of peak shaving</vt:lpstr>
      <vt:lpstr>Potential of peak shaving</vt:lpstr>
      <vt:lpstr>Potential of peak shaving</vt:lpstr>
      <vt:lpstr>Content of the presentation</vt:lpstr>
      <vt:lpstr>Potential of self-consumption</vt:lpstr>
      <vt:lpstr>Potential of self-consumption</vt:lpstr>
      <vt:lpstr>Potential of self-consumption</vt:lpstr>
      <vt:lpstr>Conclusions</vt:lpstr>
      <vt:lpstr>Conclusions</vt:lpstr>
      <vt:lpstr>Présentation PowerPoint</vt:lpstr>
      <vt:lpstr>Potential of self-consumption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modulation strategies of residential heat pumps for demand-response programs with different thermal storage options</dc:title>
  <dc:creator>Emiline Georges</dc:creator>
  <cp:lastModifiedBy>Vincent Lemort</cp:lastModifiedBy>
  <cp:revision>871</cp:revision>
  <dcterms:created xsi:type="dcterms:W3CDTF">2017-02-22T14:52:08Z</dcterms:created>
  <dcterms:modified xsi:type="dcterms:W3CDTF">2017-09-07T12:51:46Z</dcterms:modified>
</cp:coreProperties>
</file>