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83" r:id="rId4"/>
    <p:sldId id="285" r:id="rId5"/>
    <p:sldId id="284" r:id="rId6"/>
    <p:sldId id="267" r:id="rId7"/>
    <p:sldId id="268" r:id="rId8"/>
    <p:sldId id="270" r:id="rId9"/>
    <p:sldId id="272" r:id="rId10"/>
    <p:sldId id="274" r:id="rId11"/>
    <p:sldId id="275" r:id="rId12"/>
    <p:sldId id="276" r:id="rId13"/>
    <p:sldId id="277" r:id="rId14"/>
    <p:sldId id="278" r:id="rId15"/>
    <p:sldId id="282" r:id="rId16"/>
    <p:sldId id="279" r:id="rId17"/>
    <p:sldId id="266" r:id="rId18"/>
    <p:sldId id="280" r:id="rId19"/>
  </p:sldIdLst>
  <p:sldSz cx="9144000" cy="5143500" type="screen16x9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3A69"/>
    <a:srgbClr val="003A00"/>
    <a:srgbClr val="E4E4E4"/>
    <a:srgbClr val="004884"/>
    <a:srgbClr val="2D79AA"/>
    <a:srgbClr val="003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 autoAdjust="0"/>
    <p:restoredTop sz="94713" autoAdjust="0"/>
  </p:normalViewPr>
  <p:slideViewPr>
    <p:cSldViewPr snapToGrid="0" snapToObjects="1" showGuides="1">
      <p:cViewPr>
        <p:scale>
          <a:sx n="100" d="100"/>
          <a:sy n="100" d="100"/>
        </p:scale>
        <p:origin x="-1232" y="-1992"/>
      </p:cViewPr>
      <p:guideLst>
        <p:guide orient="horz" pos="2974"/>
        <p:guide pos="30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63C685-4CF2-4177-85EF-51EA535B387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83A7364-0AE3-415A-B819-44B6937704AD}">
      <dgm:prSet custT="1"/>
      <dgm:spPr>
        <a:solidFill>
          <a:srgbClr val="51B848"/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n-US" sz="2000" b="1" baseline="0" dirty="0" smtClean="0">
              <a:latin typeface="Calibri" pitchFamily="34" charset="0"/>
            </a:rPr>
            <a:t>Energy Security</a:t>
          </a:r>
          <a:endParaRPr lang="en-GB" sz="2000" baseline="0" dirty="0">
            <a:latin typeface="Calibri" pitchFamily="34" charset="0"/>
          </a:endParaRPr>
        </a:p>
      </dgm:t>
    </dgm:pt>
    <dgm:pt modelId="{13B042A9-4D50-41B2-B0FE-0AE7FBAFAA10}" type="parTrans" cxnId="{ADC95D01-E260-41F4-87E8-7E3D2FA0C0A1}">
      <dgm:prSet/>
      <dgm:spPr/>
      <dgm:t>
        <a:bodyPr/>
        <a:lstStyle/>
        <a:p>
          <a:endParaRPr lang="en-GB"/>
        </a:p>
      </dgm:t>
    </dgm:pt>
    <dgm:pt modelId="{659A3DC4-D77E-474E-89FD-61E1BFD601B5}" type="sibTrans" cxnId="{ADC95D01-E260-41F4-87E8-7E3D2FA0C0A1}">
      <dgm:prSet/>
      <dgm:spPr/>
      <dgm:t>
        <a:bodyPr/>
        <a:lstStyle/>
        <a:p>
          <a:endParaRPr lang="en-GB"/>
        </a:p>
      </dgm:t>
    </dgm:pt>
    <dgm:pt modelId="{FC43B242-8BC0-4209-BFA0-94E39AEB04AE}">
      <dgm:prSet/>
      <dgm:spPr>
        <a:solidFill>
          <a:srgbClr val="92D050">
            <a:alpha val="90000"/>
          </a:srgb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pPr rtl="0"/>
          <a:r>
            <a:rPr lang="en-GB" baseline="0" dirty="0" smtClean="0">
              <a:solidFill>
                <a:schemeClr val="tx1"/>
              </a:solidFill>
              <a:latin typeface="Calibri" pitchFamily="34" charset="0"/>
            </a:rPr>
            <a:t>Promote diversity, efficiency and flexibility </a:t>
          </a:r>
          <a:r>
            <a:rPr lang="en-US" baseline="0" dirty="0" smtClean="0">
              <a:solidFill>
                <a:schemeClr val="tx1"/>
              </a:solidFill>
              <a:latin typeface="Calibri" pitchFamily="34" charset="0"/>
            </a:rPr>
            <a:t>within the energy of </a:t>
          </a:r>
          <a:r>
            <a:rPr lang="en-GB" baseline="0" dirty="0" smtClean="0">
              <a:solidFill>
                <a:schemeClr val="tx1"/>
              </a:solidFill>
              <a:latin typeface="Calibri" pitchFamily="34" charset="0"/>
            </a:rPr>
            <a:t>countries. Remain prepared collectively to respond to energy emergencies. Expand international cooperation with all global players in the energy markets.</a:t>
          </a:r>
          <a:r>
            <a:rPr lang="en-US" baseline="0" dirty="0" smtClean="0">
              <a:solidFill>
                <a:schemeClr val="tx1"/>
              </a:solidFill>
              <a:latin typeface="Calibri" pitchFamily="34" charset="0"/>
            </a:rPr>
            <a:t> </a:t>
          </a:r>
          <a:endParaRPr lang="en-GB" baseline="0" dirty="0">
            <a:solidFill>
              <a:schemeClr val="tx1"/>
            </a:solidFill>
            <a:latin typeface="Calibri" pitchFamily="34" charset="0"/>
          </a:endParaRPr>
        </a:p>
      </dgm:t>
    </dgm:pt>
    <dgm:pt modelId="{FCA39C69-A707-4369-BE3B-22433858E641}" type="parTrans" cxnId="{5668A804-6754-45E3-8698-8FAA37807D99}">
      <dgm:prSet/>
      <dgm:spPr/>
      <dgm:t>
        <a:bodyPr/>
        <a:lstStyle/>
        <a:p>
          <a:endParaRPr lang="en-GB"/>
        </a:p>
      </dgm:t>
    </dgm:pt>
    <dgm:pt modelId="{0972F19C-E4ED-4A62-A9F5-C089EC8CC69F}" type="sibTrans" cxnId="{5668A804-6754-45E3-8698-8FAA37807D99}">
      <dgm:prSet/>
      <dgm:spPr/>
      <dgm:t>
        <a:bodyPr/>
        <a:lstStyle/>
        <a:p>
          <a:endParaRPr lang="en-GB"/>
        </a:p>
      </dgm:t>
    </dgm:pt>
    <dgm:pt modelId="{FDC719CB-1B99-4553-809A-6AE125590BD5}">
      <dgm:prSet custT="1"/>
      <dgm:spPr>
        <a:solidFill>
          <a:srgbClr val="51B848"/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n-GB" sz="2000" b="1" baseline="0" dirty="0" smtClean="0">
              <a:latin typeface="Calibri" pitchFamily="34" charset="0"/>
            </a:rPr>
            <a:t>Environmental Protection</a:t>
          </a:r>
          <a:endParaRPr lang="en-GB" sz="2000" baseline="0" dirty="0">
            <a:latin typeface="Calibri" pitchFamily="34" charset="0"/>
          </a:endParaRPr>
        </a:p>
      </dgm:t>
    </dgm:pt>
    <dgm:pt modelId="{418DEA55-C3B5-4EBC-8BFF-05752FA2111E}" type="parTrans" cxnId="{4C714840-9E5E-4B4C-9759-87BB4B8DAA72}">
      <dgm:prSet/>
      <dgm:spPr/>
      <dgm:t>
        <a:bodyPr/>
        <a:lstStyle/>
        <a:p>
          <a:endParaRPr lang="en-GB"/>
        </a:p>
      </dgm:t>
    </dgm:pt>
    <dgm:pt modelId="{6D61F187-B814-432A-8D25-0088B4164669}" type="sibTrans" cxnId="{4C714840-9E5E-4B4C-9759-87BB4B8DAA72}">
      <dgm:prSet/>
      <dgm:spPr/>
      <dgm:t>
        <a:bodyPr/>
        <a:lstStyle/>
        <a:p>
          <a:endParaRPr lang="en-GB"/>
        </a:p>
      </dgm:t>
    </dgm:pt>
    <dgm:pt modelId="{993D9D7E-9427-4411-A10C-0A69CBF44AB2}">
      <dgm:prSet/>
      <dgm:spPr>
        <a:solidFill>
          <a:srgbClr val="92D050">
            <a:alpha val="90000"/>
          </a:srgb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pPr rtl="0"/>
          <a:r>
            <a:rPr lang="en-GB" baseline="0" dirty="0" smtClean="0">
              <a:solidFill>
                <a:schemeClr val="tx1"/>
              </a:solidFill>
              <a:latin typeface="Calibri" pitchFamily="34" charset="0"/>
            </a:rPr>
            <a:t>Enhance awareness of options </a:t>
          </a:r>
          <a:r>
            <a:rPr lang="en-US" baseline="0" dirty="0" smtClean="0">
              <a:solidFill>
                <a:schemeClr val="tx1"/>
              </a:solidFill>
              <a:latin typeface="Calibri" pitchFamily="34" charset="0"/>
            </a:rPr>
            <a:t>for addressing the climate change </a:t>
          </a:r>
          <a:r>
            <a:rPr lang="en-GB" baseline="0" dirty="0" smtClean="0">
              <a:solidFill>
                <a:schemeClr val="tx1"/>
              </a:solidFill>
              <a:latin typeface="Calibri" pitchFamily="34" charset="0"/>
            </a:rPr>
            <a:t>challenge. Promote greenhouse gas emission abatement, through enhanced energy efficiency and </a:t>
          </a:r>
          <a:r>
            <a:rPr lang="en-US" baseline="0" dirty="0" smtClean="0">
              <a:solidFill>
                <a:schemeClr val="tx1"/>
              </a:solidFill>
              <a:latin typeface="Calibri" pitchFamily="34" charset="0"/>
            </a:rPr>
            <a:t>the use of cleaner fossil fuels. </a:t>
          </a:r>
          <a:r>
            <a:rPr lang="en-GB" baseline="0" dirty="0" smtClean="0">
              <a:solidFill>
                <a:schemeClr val="tx1"/>
              </a:solidFill>
              <a:latin typeface="Calibri" pitchFamily="34" charset="0"/>
            </a:rPr>
            <a:t>Develop more environmentally acceptable energy options.</a:t>
          </a:r>
          <a:endParaRPr lang="en-GB" baseline="0" dirty="0">
            <a:solidFill>
              <a:schemeClr val="tx1"/>
            </a:solidFill>
            <a:latin typeface="Calibri" pitchFamily="34" charset="0"/>
          </a:endParaRPr>
        </a:p>
      </dgm:t>
    </dgm:pt>
    <dgm:pt modelId="{09AADC1B-0B4C-48BD-B3D8-56B3F8268E0B}" type="parTrans" cxnId="{B5E15A3B-BCF6-4FBA-87F3-8E1CDB95AD01}">
      <dgm:prSet/>
      <dgm:spPr/>
      <dgm:t>
        <a:bodyPr/>
        <a:lstStyle/>
        <a:p>
          <a:endParaRPr lang="en-GB"/>
        </a:p>
      </dgm:t>
    </dgm:pt>
    <dgm:pt modelId="{80525916-3E60-4C77-ABF0-8DAFD183A4CD}" type="sibTrans" cxnId="{B5E15A3B-BCF6-4FBA-87F3-8E1CDB95AD01}">
      <dgm:prSet/>
      <dgm:spPr/>
      <dgm:t>
        <a:bodyPr/>
        <a:lstStyle/>
        <a:p>
          <a:endParaRPr lang="en-GB"/>
        </a:p>
      </dgm:t>
    </dgm:pt>
    <dgm:pt modelId="{D3C9A2D6-62C4-4537-848B-0768F706FBF3}">
      <dgm:prSet custT="1"/>
      <dgm:spPr>
        <a:solidFill>
          <a:srgbClr val="51B848"/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n-GB" sz="2000" b="1" baseline="0" dirty="0" smtClean="0">
              <a:latin typeface="Calibri" pitchFamily="34" charset="0"/>
            </a:rPr>
            <a:t>Economic Growth</a:t>
          </a:r>
          <a:endParaRPr lang="en-GB" sz="2000" baseline="0" dirty="0">
            <a:latin typeface="Calibri" pitchFamily="34" charset="0"/>
          </a:endParaRPr>
        </a:p>
      </dgm:t>
    </dgm:pt>
    <dgm:pt modelId="{5DD78CFE-512E-40AB-8916-7369C21A82C1}" type="parTrans" cxnId="{016F3DF6-F73B-4364-B1DD-8E81AABA20CD}">
      <dgm:prSet/>
      <dgm:spPr/>
      <dgm:t>
        <a:bodyPr/>
        <a:lstStyle/>
        <a:p>
          <a:endParaRPr lang="en-GB"/>
        </a:p>
      </dgm:t>
    </dgm:pt>
    <dgm:pt modelId="{524C556D-D358-4A7E-8F6B-B676427A54E4}" type="sibTrans" cxnId="{016F3DF6-F73B-4364-B1DD-8E81AABA20CD}">
      <dgm:prSet/>
      <dgm:spPr/>
      <dgm:t>
        <a:bodyPr/>
        <a:lstStyle/>
        <a:p>
          <a:endParaRPr lang="en-GB"/>
        </a:p>
      </dgm:t>
    </dgm:pt>
    <dgm:pt modelId="{DB5370F0-D690-49E7-B0CF-08F25E7AD253}">
      <dgm:prSet/>
      <dgm:spPr>
        <a:solidFill>
          <a:srgbClr val="92D050">
            <a:alpha val="90000"/>
          </a:srgb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pPr rtl="0"/>
          <a:r>
            <a:rPr lang="en-GB" baseline="0" dirty="0" smtClean="0">
              <a:solidFill>
                <a:schemeClr val="tx1"/>
              </a:solidFill>
              <a:latin typeface="Calibri" pitchFamily="34" charset="0"/>
            </a:rPr>
            <a:t>Ensure the stable supply of energy to countries and promote free markets in order to foster economic growth.</a:t>
          </a:r>
          <a:endParaRPr lang="en-GB" baseline="0" dirty="0">
            <a:solidFill>
              <a:schemeClr val="tx1"/>
            </a:solidFill>
            <a:latin typeface="Calibri" pitchFamily="34" charset="0"/>
          </a:endParaRPr>
        </a:p>
      </dgm:t>
    </dgm:pt>
    <dgm:pt modelId="{62962C67-AEEF-444A-A7C7-44AA82536A79}" type="parTrans" cxnId="{4BAF2348-8FDF-493D-AABE-3F035C9C0DF4}">
      <dgm:prSet/>
      <dgm:spPr/>
      <dgm:t>
        <a:bodyPr/>
        <a:lstStyle/>
        <a:p>
          <a:endParaRPr lang="en-GB"/>
        </a:p>
      </dgm:t>
    </dgm:pt>
    <dgm:pt modelId="{D267BE97-8DD7-44B1-9968-FAE5CCFD5DAE}" type="sibTrans" cxnId="{4BAF2348-8FDF-493D-AABE-3F035C9C0DF4}">
      <dgm:prSet/>
      <dgm:spPr/>
      <dgm:t>
        <a:bodyPr/>
        <a:lstStyle/>
        <a:p>
          <a:endParaRPr lang="en-GB"/>
        </a:p>
      </dgm:t>
    </dgm:pt>
    <dgm:pt modelId="{56DC1427-4BFB-4ADA-8E13-33D22044A6E9}" type="pres">
      <dgm:prSet presAssocID="{5063C685-4CF2-4177-85EF-51EA535B387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245EA0A-4C9B-4CB6-B996-99F91C50B7D4}" type="pres">
      <dgm:prSet presAssocID="{983A7364-0AE3-415A-B819-44B6937704AD}" presName="composite" presStyleCnt="0"/>
      <dgm:spPr/>
    </dgm:pt>
    <dgm:pt modelId="{58B10754-8315-4F74-B278-FB074E3BF8C5}" type="pres">
      <dgm:prSet presAssocID="{983A7364-0AE3-415A-B819-44B6937704A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0336CF-AFA6-4D22-A2B8-FC13DFAC4D03}" type="pres">
      <dgm:prSet presAssocID="{983A7364-0AE3-415A-B819-44B6937704A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77D70C-474B-46CD-8728-7A334ACD26BA}" type="pres">
      <dgm:prSet presAssocID="{659A3DC4-D77E-474E-89FD-61E1BFD601B5}" presName="space" presStyleCnt="0"/>
      <dgm:spPr/>
    </dgm:pt>
    <dgm:pt modelId="{79C30E2A-BE75-4160-9A90-36D8FEA6F396}" type="pres">
      <dgm:prSet presAssocID="{FDC719CB-1B99-4553-809A-6AE125590BD5}" presName="composite" presStyleCnt="0"/>
      <dgm:spPr/>
    </dgm:pt>
    <dgm:pt modelId="{082E8E53-9649-4C75-BF6F-4450669C7280}" type="pres">
      <dgm:prSet presAssocID="{FDC719CB-1B99-4553-809A-6AE125590BD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A3DC3A3-6CC8-4402-9C84-57F5C208AAB7}" type="pres">
      <dgm:prSet presAssocID="{FDC719CB-1B99-4553-809A-6AE125590BD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BF6977-1D82-4B27-972A-A9CC444223C9}" type="pres">
      <dgm:prSet presAssocID="{6D61F187-B814-432A-8D25-0088B4164669}" presName="space" presStyleCnt="0"/>
      <dgm:spPr/>
    </dgm:pt>
    <dgm:pt modelId="{3D60386C-94B4-4F3D-AFF6-A370794B8794}" type="pres">
      <dgm:prSet presAssocID="{D3C9A2D6-62C4-4537-848B-0768F706FBF3}" presName="composite" presStyleCnt="0"/>
      <dgm:spPr/>
    </dgm:pt>
    <dgm:pt modelId="{B7F16ECD-1644-458D-BA6F-5276ADE2CAB9}" type="pres">
      <dgm:prSet presAssocID="{D3C9A2D6-62C4-4537-848B-0768F706FBF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26E964-B1F3-4FB8-A437-D3FD32239361}" type="pres">
      <dgm:prSet presAssocID="{D3C9A2D6-62C4-4537-848B-0768F706FBF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D39BBCE-4A6E-BD49-910E-78EF92CB2B48}" type="presOf" srcId="{5063C685-4CF2-4177-85EF-51EA535B3871}" destId="{56DC1427-4BFB-4ADA-8E13-33D22044A6E9}" srcOrd="0" destOrd="0" presId="urn:microsoft.com/office/officeart/2005/8/layout/hList1"/>
    <dgm:cxn modelId="{711593A8-B6DA-C747-8C59-94B83FAC4BA2}" type="presOf" srcId="{FC43B242-8BC0-4209-BFA0-94E39AEB04AE}" destId="{870336CF-AFA6-4D22-A2B8-FC13DFAC4D03}" srcOrd="0" destOrd="0" presId="urn:microsoft.com/office/officeart/2005/8/layout/hList1"/>
    <dgm:cxn modelId="{016F3DF6-F73B-4364-B1DD-8E81AABA20CD}" srcId="{5063C685-4CF2-4177-85EF-51EA535B3871}" destId="{D3C9A2D6-62C4-4537-848B-0768F706FBF3}" srcOrd="2" destOrd="0" parTransId="{5DD78CFE-512E-40AB-8916-7369C21A82C1}" sibTransId="{524C556D-D358-4A7E-8F6B-B676427A54E4}"/>
    <dgm:cxn modelId="{C2D98CF1-8475-1C4E-A309-A4669DDB9468}" type="presOf" srcId="{D3C9A2D6-62C4-4537-848B-0768F706FBF3}" destId="{B7F16ECD-1644-458D-BA6F-5276ADE2CAB9}" srcOrd="0" destOrd="0" presId="urn:microsoft.com/office/officeart/2005/8/layout/hList1"/>
    <dgm:cxn modelId="{ADC95D01-E260-41F4-87E8-7E3D2FA0C0A1}" srcId="{5063C685-4CF2-4177-85EF-51EA535B3871}" destId="{983A7364-0AE3-415A-B819-44B6937704AD}" srcOrd="0" destOrd="0" parTransId="{13B042A9-4D50-41B2-B0FE-0AE7FBAFAA10}" sibTransId="{659A3DC4-D77E-474E-89FD-61E1BFD601B5}"/>
    <dgm:cxn modelId="{B8F6D517-5AD7-C64E-86A7-5A1E93EE7411}" type="presOf" srcId="{983A7364-0AE3-415A-B819-44B6937704AD}" destId="{58B10754-8315-4F74-B278-FB074E3BF8C5}" srcOrd="0" destOrd="0" presId="urn:microsoft.com/office/officeart/2005/8/layout/hList1"/>
    <dgm:cxn modelId="{4BAF2348-8FDF-493D-AABE-3F035C9C0DF4}" srcId="{D3C9A2D6-62C4-4537-848B-0768F706FBF3}" destId="{DB5370F0-D690-49E7-B0CF-08F25E7AD253}" srcOrd="0" destOrd="0" parTransId="{62962C67-AEEF-444A-A7C7-44AA82536A79}" sibTransId="{D267BE97-8DD7-44B1-9968-FAE5CCFD5DAE}"/>
    <dgm:cxn modelId="{9BB026C8-BDAB-9F4D-90C8-606586473884}" type="presOf" srcId="{DB5370F0-D690-49E7-B0CF-08F25E7AD253}" destId="{1626E964-B1F3-4FB8-A437-D3FD32239361}" srcOrd="0" destOrd="0" presId="urn:microsoft.com/office/officeart/2005/8/layout/hList1"/>
    <dgm:cxn modelId="{B5E15A3B-BCF6-4FBA-87F3-8E1CDB95AD01}" srcId="{FDC719CB-1B99-4553-809A-6AE125590BD5}" destId="{993D9D7E-9427-4411-A10C-0A69CBF44AB2}" srcOrd="0" destOrd="0" parTransId="{09AADC1B-0B4C-48BD-B3D8-56B3F8268E0B}" sibTransId="{80525916-3E60-4C77-ABF0-8DAFD183A4CD}"/>
    <dgm:cxn modelId="{FBDB5679-3F81-0642-AC31-0201A8542CB6}" type="presOf" srcId="{993D9D7E-9427-4411-A10C-0A69CBF44AB2}" destId="{2A3DC3A3-6CC8-4402-9C84-57F5C208AAB7}" srcOrd="0" destOrd="0" presId="urn:microsoft.com/office/officeart/2005/8/layout/hList1"/>
    <dgm:cxn modelId="{4C714840-9E5E-4B4C-9759-87BB4B8DAA72}" srcId="{5063C685-4CF2-4177-85EF-51EA535B3871}" destId="{FDC719CB-1B99-4553-809A-6AE125590BD5}" srcOrd="1" destOrd="0" parTransId="{418DEA55-C3B5-4EBC-8BFF-05752FA2111E}" sibTransId="{6D61F187-B814-432A-8D25-0088B4164669}"/>
    <dgm:cxn modelId="{8DDC8CA7-56B5-D343-8CA5-152EACB01494}" type="presOf" srcId="{FDC719CB-1B99-4553-809A-6AE125590BD5}" destId="{082E8E53-9649-4C75-BF6F-4450669C7280}" srcOrd="0" destOrd="0" presId="urn:microsoft.com/office/officeart/2005/8/layout/hList1"/>
    <dgm:cxn modelId="{5668A804-6754-45E3-8698-8FAA37807D99}" srcId="{983A7364-0AE3-415A-B819-44B6937704AD}" destId="{FC43B242-8BC0-4209-BFA0-94E39AEB04AE}" srcOrd="0" destOrd="0" parTransId="{FCA39C69-A707-4369-BE3B-22433858E641}" sibTransId="{0972F19C-E4ED-4A62-A9F5-C089EC8CC69F}"/>
    <dgm:cxn modelId="{494D0847-88FD-7E4B-8495-05DB1D2061DB}" type="presParOf" srcId="{56DC1427-4BFB-4ADA-8E13-33D22044A6E9}" destId="{9245EA0A-4C9B-4CB6-B996-99F91C50B7D4}" srcOrd="0" destOrd="0" presId="urn:microsoft.com/office/officeart/2005/8/layout/hList1"/>
    <dgm:cxn modelId="{2D54C9B8-1E98-FE41-AA1F-7FBB3A3656F6}" type="presParOf" srcId="{9245EA0A-4C9B-4CB6-B996-99F91C50B7D4}" destId="{58B10754-8315-4F74-B278-FB074E3BF8C5}" srcOrd="0" destOrd="0" presId="urn:microsoft.com/office/officeart/2005/8/layout/hList1"/>
    <dgm:cxn modelId="{D6C6A495-8E88-464F-8D07-FC11C9152A33}" type="presParOf" srcId="{9245EA0A-4C9B-4CB6-B996-99F91C50B7D4}" destId="{870336CF-AFA6-4D22-A2B8-FC13DFAC4D03}" srcOrd="1" destOrd="0" presId="urn:microsoft.com/office/officeart/2005/8/layout/hList1"/>
    <dgm:cxn modelId="{F8FB84BE-93D8-CD4F-A5BA-6C396CF0BEB7}" type="presParOf" srcId="{56DC1427-4BFB-4ADA-8E13-33D22044A6E9}" destId="{6677D70C-474B-46CD-8728-7A334ACD26BA}" srcOrd="1" destOrd="0" presId="urn:microsoft.com/office/officeart/2005/8/layout/hList1"/>
    <dgm:cxn modelId="{638B7CBA-DD76-1A4B-894A-23219F4D0B27}" type="presParOf" srcId="{56DC1427-4BFB-4ADA-8E13-33D22044A6E9}" destId="{79C30E2A-BE75-4160-9A90-36D8FEA6F396}" srcOrd="2" destOrd="0" presId="urn:microsoft.com/office/officeart/2005/8/layout/hList1"/>
    <dgm:cxn modelId="{6230DF93-5AE2-E247-A8BA-8C20CA4E6A50}" type="presParOf" srcId="{79C30E2A-BE75-4160-9A90-36D8FEA6F396}" destId="{082E8E53-9649-4C75-BF6F-4450669C7280}" srcOrd="0" destOrd="0" presId="urn:microsoft.com/office/officeart/2005/8/layout/hList1"/>
    <dgm:cxn modelId="{1CB851C2-8F1A-6E45-8221-A6F9CD926D0A}" type="presParOf" srcId="{79C30E2A-BE75-4160-9A90-36D8FEA6F396}" destId="{2A3DC3A3-6CC8-4402-9C84-57F5C208AAB7}" srcOrd="1" destOrd="0" presId="urn:microsoft.com/office/officeart/2005/8/layout/hList1"/>
    <dgm:cxn modelId="{7F9A142B-09BE-5E48-831F-2B34FEE2F246}" type="presParOf" srcId="{56DC1427-4BFB-4ADA-8E13-33D22044A6E9}" destId="{FCBF6977-1D82-4B27-972A-A9CC444223C9}" srcOrd="3" destOrd="0" presId="urn:microsoft.com/office/officeart/2005/8/layout/hList1"/>
    <dgm:cxn modelId="{A31B98D3-DBDE-074B-8081-6042E8A2B2D9}" type="presParOf" srcId="{56DC1427-4BFB-4ADA-8E13-33D22044A6E9}" destId="{3D60386C-94B4-4F3D-AFF6-A370794B8794}" srcOrd="4" destOrd="0" presId="urn:microsoft.com/office/officeart/2005/8/layout/hList1"/>
    <dgm:cxn modelId="{0C1EF8A4-E58A-CD42-A9C3-5D905EFC1D7D}" type="presParOf" srcId="{3D60386C-94B4-4F3D-AFF6-A370794B8794}" destId="{B7F16ECD-1644-458D-BA6F-5276ADE2CAB9}" srcOrd="0" destOrd="0" presId="urn:microsoft.com/office/officeart/2005/8/layout/hList1"/>
    <dgm:cxn modelId="{484FD7DF-6E67-9048-827C-B75E94C4621C}" type="presParOf" srcId="{3D60386C-94B4-4F3D-AFF6-A370794B8794}" destId="{1626E964-B1F3-4FB8-A437-D3FD3223936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B10754-8315-4F74-B278-FB074E3BF8C5}">
      <dsp:nvSpPr>
        <dsp:cNvPr id="0" name=""/>
        <dsp:cNvSpPr/>
      </dsp:nvSpPr>
      <dsp:spPr>
        <a:xfrm>
          <a:off x="2210" y="257702"/>
          <a:ext cx="2154860" cy="720537"/>
        </a:xfrm>
        <a:prstGeom prst="rect">
          <a:avLst/>
        </a:prstGeom>
        <a:solidFill>
          <a:srgbClr val="51B848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baseline="0" dirty="0" smtClean="0">
              <a:latin typeface="Calibri" pitchFamily="34" charset="0"/>
            </a:rPr>
            <a:t>Energy Security</a:t>
          </a:r>
          <a:endParaRPr lang="en-GB" sz="2000" kern="1200" baseline="0" dirty="0">
            <a:latin typeface="Calibri" pitchFamily="34" charset="0"/>
          </a:endParaRPr>
        </a:p>
      </dsp:txBody>
      <dsp:txXfrm>
        <a:off x="2210" y="257702"/>
        <a:ext cx="2154860" cy="720537"/>
      </dsp:txXfrm>
    </dsp:sp>
    <dsp:sp modelId="{870336CF-AFA6-4D22-A2B8-FC13DFAC4D03}">
      <dsp:nvSpPr>
        <dsp:cNvPr id="0" name=""/>
        <dsp:cNvSpPr/>
      </dsp:nvSpPr>
      <dsp:spPr>
        <a:xfrm>
          <a:off x="2210" y="978239"/>
          <a:ext cx="2154860" cy="1962675"/>
        </a:xfrm>
        <a:prstGeom prst="rect">
          <a:avLst/>
        </a:prstGeom>
        <a:solidFill>
          <a:srgbClr val="92D050">
            <a:alpha val="90000"/>
          </a:srgb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baseline="0" dirty="0" smtClean="0">
              <a:solidFill>
                <a:schemeClr val="tx1"/>
              </a:solidFill>
              <a:latin typeface="Calibri" pitchFamily="34" charset="0"/>
            </a:rPr>
            <a:t>Promote diversity, efficiency and flexibility </a:t>
          </a:r>
          <a:r>
            <a:rPr lang="en-US" sz="1300" kern="1200" baseline="0" dirty="0" smtClean="0">
              <a:solidFill>
                <a:schemeClr val="tx1"/>
              </a:solidFill>
              <a:latin typeface="Calibri" pitchFamily="34" charset="0"/>
            </a:rPr>
            <a:t>within the energy of </a:t>
          </a:r>
          <a:r>
            <a:rPr lang="en-GB" sz="1300" kern="1200" baseline="0" dirty="0" smtClean="0">
              <a:solidFill>
                <a:schemeClr val="tx1"/>
              </a:solidFill>
              <a:latin typeface="Calibri" pitchFamily="34" charset="0"/>
            </a:rPr>
            <a:t>countries. Remain prepared collectively to respond to energy emergencies. Expand international cooperation with all global players in the energy markets.</a:t>
          </a:r>
          <a:r>
            <a:rPr lang="en-US" sz="1300" kern="1200" baseline="0" dirty="0" smtClean="0">
              <a:solidFill>
                <a:schemeClr val="tx1"/>
              </a:solidFill>
              <a:latin typeface="Calibri" pitchFamily="34" charset="0"/>
            </a:rPr>
            <a:t> </a:t>
          </a:r>
          <a:endParaRPr lang="en-GB" sz="1300" kern="1200" baseline="0" dirty="0">
            <a:solidFill>
              <a:schemeClr val="tx1"/>
            </a:solidFill>
            <a:latin typeface="Calibri" pitchFamily="34" charset="0"/>
          </a:endParaRPr>
        </a:p>
      </dsp:txBody>
      <dsp:txXfrm>
        <a:off x="2210" y="978239"/>
        <a:ext cx="2154860" cy="1962675"/>
      </dsp:txXfrm>
    </dsp:sp>
    <dsp:sp modelId="{082E8E53-9649-4C75-BF6F-4450669C7280}">
      <dsp:nvSpPr>
        <dsp:cNvPr id="0" name=""/>
        <dsp:cNvSpPr/>
      </dsp:nvSpPr>
      <dsp:spPr>
        <a:xfrm>
          <a:off x="2458750" y="257702"/>
          <a:ext cx="2154860" cy="720537"/>
        </a:xfrm>
        <a:prstGeom prst="rect">
          <a:avLst/>
        </a:prstGeom>
        <a:solidFill>
          <a:srgbClr val="51B848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baseline="0" dirty="0" smtClean="0">
              <a:latin typeface="Calibri" pitchFamily="34" charset="0"/>
            </a:rPr>
            <a:t>Environmental Protection</a:t>
          </a:r>
          <a:endParaRPr lang="en-GB" sz="2000" kern="1200" baseline="0" dirty="0">
            <a:latin typeface="Calibri" pitchFamily="34" charset="0"/>
          </a:endParaRPr>
        </a:p>
      </dsp:txBody>
      <dsp:txXfrm>
        <a:off x="2458750" y="257702"/>
        <a:ext cx="2154860" cy="720537"/>
      </dsp:txXfrm>
    </dsp:sp>
    <dsp:sp modelId="{2A3DC3A3-6CC8-4402-9C84-57F5C208AAB7}">
      <dsp:nvSpPr>
        <dsp:cNvPr id="0" name=""/>
        <dsp:cNvSpPr/>
      </dsp:nvSpPr>
      <dsp:spPr>
        <a:xfrm>
          <a:off x="2458750" y="978239"/>
          <a:ext cx="2154860" cy="1962675"/>
        </a:xfrm>
        <a:prstGeom prst="rect">
          <a:avLst/>
        </a:prstGeom>
        <a:solidFill>
          <a:srgbClr val="92D050">
            <a:alpha val="90000"/>
          </a:srgb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baseline="0" dirty="0" smtClean="0">
              <a:solidFill>
                <a:schemeClr val="tx1"/>
              </a:solidFill>
              <a:latin typeface="Calibri" pitchFamily="34" charset="0"/>
            </a:rPr>
            <a:t>Enhance awareness of options </a:t>
          </a:r>
          <a:r>
            <a:rPr lang="en-US" sz="1300" kern="1200" baseline="0" dirty="0" smtClean="0">
              <a:solidFill>
                <a:schemeClr val="tx1"/>
              </a:solidFill>
              <a:latin typeface="Calibri" pitchFamily="34" charset="0"/>
            </a:rPr>
            <a:t>for addressing the climate change </a:t>
          </a:r>
          <a:r>
            <a:rPr lang="en-GB" sz="1300" kern="1200" baseline="0" dirty="0" smtClean="0">
              <a:solidFill>
                <a:schemeClr val="tx1"/>
              </a:solidFill>
              <a:latin typeface="Calibri" pitchFamily="34" charset="0"/>
            </a:rPr>
            <a:t>challenge. Promote greenhouse gas emission abatement, through enhanced energy efficiency and </a:t>
          </a:r>
          <a:r>
            <a:rPr lang="en-US" sz="1300" kern="1200" baseline="0" dirty="0" smtClean="0">
              <a:solidFill>
                <a:schemeClr val="tx1"/>
              </a:solidFill>
              <a:latin typeface="Calibri" pitchFamily="34" charset="0"/>
            </a:rPr>
            <a:t>the use of cleaner fossil fuels. </a:t>
          </a:r>
          <a:r>
            <a:rPr lang="en-GB" sz="1300" kern="1200" baseline="0" dirty="0" smtClean="0">
              <a:solidFill>
                <a:schemeClr val="tx1"/>
              </a:solidFill>
              <a:latin typeface="Calibri" pitchFamily="34" charset="0"/>
            </a:rPr>
            <a:t>Develop more environmentally acceptable energy options.</a:t>
          </a:r>
          <a:endParaRPr lang="en-GB" sz="1300" kern="1200" baseline="0" dirty="0">
            <a:solidFill>
              <a:schemeClr val="tx1"/>
            </a:solidFill>
            <a:latin typeface="Calibri" pitchFamily="34" charset="0"/>
          </a:endParaRPr>
        </a:p>
      </dsp:txBody>
      <dsp:txXfrm>
        <a:off x="2458750" y="978239"/>
        <a:ext cx="2154860" cy="1962675"/>
      </dsp:txXfrm>
    </dsp:sp>
    <dsp:sp modelId="{B7F16ECD-1644-458D-BA6F-5276ADE2CAB9}">
      <dsp:nvSpPr>
        <dsp:cNvPr id="0" name=""/>
        <dsp:cNvSpPr/>
      </dsp:nvSpPr>
      <dsp:spPr>
        <a:xfrm>
          <a:off x="4915291" y="257702"/>
          <a:ext cx="2154860" cy="720537"/>
        </a:xfrm>
        <a:prstGeom prst="rect">
          <a:avLst/>
        </a:prstGeom>
        <a:solidFill>
          <a:srgbClr val="51B848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baseline="0" dirty="0" smtClean="0">
              <a:latin typeface="Calibri" pitchFamily="34" charset="0"/>
            </a:rPr>
            <a:t>Economic Growth</a:t>
          </a:r>
          <a:endParaRPr lang="en-GB" sz="2000" kern="1200" baseline="0" dirty="0">
            <a:latin typeface="Calibri" pitchFamily="34" charset="0"/>
          </a:endParaRPr>
        </a:p>
      </dsp:txBody>
      <dsp:txXfrm>
        <a:off x="4915291" y="257702"/>
        <a:ext cx="2154860" cy="720537"/>
      </dsp:txXfrm>
    </dsp:sp>
    <dsp:sp modelId="{1626E964-B1F3-4FB8-A437-D3FD32239361}">
      <dsp:nvSpPr>
        <dsp:cNvPr id="0" name=""/>
        <dsp:cNvSpPr/>
      </dsp:nvSpPr>
      <dsp:spPr>
        <a:xfrm>
          <a:off x="4915291" y="978239"/>
          <a:ext cx="2154860" cy="1962675"/>
        </a:xfrm>
        <a:prstGeom prst="rect">
          <a:avLst/>
        </a:prstGeom>
        <a:solidFill>
          <a:srgbClr val="92D050">
            <a:alpha val="90000"/>
          </a:srgb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baseline="0" dirty="0" smtClean="0">
              <a:solidFill>
                <a:schemeClr val="tx1"/>
              </a:solidFill>
              <a:latin typeface="Calibri" pitchFamily="34" charset="0"/>
            </a:rPr>
            <a:t>Ensure the stable supply of energy to countries and promote free markets in order to foster economic growth.</a:t>
          </a:r>
          <a:endParaRPr lang="en-GB" sz="1300" kern="1200" baseline="0" dirty="0">
            <a:solidFill>
              <a:schemeClr val="tx1"/>
            </a:solidFill>
            <a:latin typeface="Calibri" pitchFamily="34" charset="0"/>
          </a:endParaRPr>
        </a:p>
      </dsp:txBody>
      <dsp:txXfrm>
        <a:off x="4915291" y="978239"/>
        <a:ext cx="2154860" cy="1962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328BB-3E7D-1545-8629-739FE7FE78CD}" type="datetimeFigureOut">
              <a:rPr lang="it-IT" smtClean="0"/>
              <a:t>05/09/17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8625A-8487-0243-9438-3D7ABEA720F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06677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52F6F-5890-184D-BFAC-2DB3B24676C1}" type="datetimeFigureOut">
              <a:rPr lang="it-IT" smtClean="0"/>
              <a:t>05/09/17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67DBE-D3BB-F74E-84C1-4CEDFE4037F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6745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inizia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872" y="1297581"/>
            <a:ext cx="9165896" cy="2809166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 userDrawn="1"/>
        </p:nvSpPr>
        <p:spPr>
          <a:xfrm>
            <a:off x="0" y="4929294"/>
            <a:ext cx="9165896" cy="228758"/>
          </a:xfrm>
          <a:prstGeom prst="rect">
            <a:avLst/>
          </a:prstGeom>
          <a:solidFill>
            <a:srgbClr val="2D79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 userDrawn="1"/>
        </p:nvSpPr>
        <p:spPr>
          <a:xfrm>
            <a:off x="872" y="3791060"/>
            <a:ext cx="9165896" cy="546917"/>
          </a:xfrm>
          <a:prstGeom prst="rect">
            <a:avLst/>
          </a:prstGeom>
          <a:solidFill>
            <a:srgbClr val="0048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 userDrawn="1"/>
        </p:nvSpPr>
        <p:spPr>
          <a:xfrm>
            <a:off x="0" y="0"/>
            <a:ext cx="9144000" cy="13056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ottotitolo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14334" y="2364002"/>
            <a:ext cx="8440819" cy="430887"/>
          </a:xfrm>
        </p:spPr>
        <p:txBody>
          <a:bodyPr wrap="square" lIns="0" tIns="0" bIns="0">
            <a:spAutoFit/>
          </a:bodyPr>
          <a:lstStyle>
            <a:lvl1pPr marL="0" indent="0" algn="l">
              <a:buNone/>
              <a:defRPr sz="2800" b="0" i="0" baseline="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Sottotitolo della presentazione – </a:t>
            </a:r>
            <a:r>
              <a:rPr lang="it-IT" dirty="0" err="1" smtClean="0"/>
              <a:t>Arial</a:t>
            </a:r>
            <a:r>
              <a:rPr lang="it-IT" dirty="0" smtClean="0"/>
              <a:t> 30pt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14334" y="3862373"/>
            <a:ext cx="8440818" cy="369332"/>
          </a:xfrm>
        </p:spPr>
        <p:txBody>
          <a:bodyPr wrap="square" l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+mj-lt"/>
              </a:defRPr>
            </a:lvl1pPr>
            <a:lvl2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2pPr>
            <a:lvl3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3pPr>
            <a:lvl4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4pPr>
            <a:lvl5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it-IT" dirty="0" smtClean="0"/>
              <a:t>Autore Dipartimento/Unità – </a:t>
            </a:r>
            <a:r>
              <a:rPr lang="it-IT" dirty="0" err="1" smtClean="0"/>
              <a:t>Arial</a:t>
            </a:r>
            <a:r>
              <a:rPr lang="it-IT" dirty="0" smtClean="0"/>
              <a:t> 18 </a:t>
            </a:r>
            <a:r>
              <a:rPr lang="it-IT" dirty="0" err="1" smtClean="0"/>
              <a:t>pt</a:t>
            </a:r>
            <a:endParaRPr lang="it-IT" dirty="0" smtClean="0"/>
          </a:p>
        </p:txBody>
      </p:sp>
      <p:sp>
        <p:nvSpPr>
          <p:cNvPr id="9" name="Titolo 8"/>
          <p:cNvSpPr>
            <a:spLocks noGrp="1"/>
          </p:cNvSpPr>
          <p:nvPr userDrawn="1">
            <p:ph type="title" hasCustomPrompt="1"/>
          </p:nvPr>
        </p:nvSpPr>
        <p:spPr>
          <a:xfrm>
            <a:off x="514334" y="1609751"/>
            <a:ext cx="8440819" cy="492443"/>
          </a:xfrm>
        </p:spPr>
        <p:txBody>
          <a:bodyPr lIns="0"/>
          <a:lstStyle>
            <a:lvl1pPr>
              <a:defRPr sz="32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Titolo della presentazione – </a:t>
            </a:r>
            <a:r>
              <a:rPr lang="it-IT" dirty="0" err="1" smtClean="0"/>
              <a:t>Arial</a:t>
            </a:r>
            <a:r>
              <a:rPr lang="it-IT" dirty="0" smtClean="0"/>
              <a:t> 30pt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93" y="147081"/>
            <a:ext cx="2821884" cy="924167"/>
          </a:xfrm>
          <a:prstGeom prst="rect">
            <a:avLst/>
          </a:prstGeom>
        </p:spPr>
      </p:pic>
      <p:pic>
        <p:nvPicPr>
          <p:cNvPr id="2" name="Immagine 1" descr="BANNE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4469"/>
            <a:ext cx="9144000" cy="579120"/>
          </a:xfrm>
          <a:prstGeom prst="rect">
            <a:avLst/>
          </a:prstGeom>
        </p:spPr>
      </p:pic>
      <p:sp>
        <p:nvSpPr>
          <p:cNvPr id="10" name="Segnaposto testo 9"/>
          <p:cNvSpPr>
            <a:spLocks noGrp="1"/>
          </p:cNvSpPr>
          <p:nvPr>
            <p:ph type="body" sz="quarter" idx="11" hasCustomPrompt="1"/>
          </p:nvPr>
        </p:nvSpPr>
        <p:spPr>
          <a:xfrm>
            <a:off x="514350" y="3161098"/>
            <a:ext cx="8440738" cy="400110"/>
          </a:xfrm>
        </p:spPr>
        <p:txBody>
          <a:bodyPr lIns="0" anchor="t" anchorCtr="0">
            <a:spAutoFit/>
          </a:bodyPr>
          <a:lstStyle>
            <a:lvl1pPr marL="0" indent="0">
              <a:buNone/>
              <a:defRPr sz="2000" i="1" baseline="0">
                <a:solidFill>
                  <a:schemeClr val="bg1"/>
                </a:solidFill>
              </a:defRPr>
            </a:lvl1pPr>
            <a:lvl2pPr>
              <a:defRPr sz="1800" i="1">
                <a:solidFill>
                  <a:schemeClr val="bg1"/>
                </a:solidFill>
              </a:defRPr>
            </a:lvl2pPr>
            <a:lvl3pPr>
              <a:defRPr sz="1800" i="1">
                <a:solidFill>
                  <a:schemeClr val="bg1"/>
                </a:solidFill>
              </a:defRPr>
            </a:lvl3pPr>
            <a:lvl4pPr>
              <a:defRPr sz="1800" i="1">
                <a:solidFill>
                  <a:schemeClr val="bg1"/>
                </a:solidFill>
              </a:defRPr>
            </a:lvl4pPr>
            <a:lvl5pPr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 smtClean="0"/>
              <a:t>Luogo e data – </a:t>
            </a:r>
            <a:r>
              <a:rPr lang="it-IT" dirty="0" err="1" smtClean="0"/>
              <a:t>Arial</a:t>
            </a:r>
            <a:r>
              <a:rPr lang="it-IT" dirty="0" smtClean="0"/>
              <a:t> 20pt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94971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‹n.›</a:t>
            </a:fld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413414" y="803435"/>
            <a:ext cx="8228898" cy="3818479"/>
          </a:xfrm>
        </p:spPr>
        <p:txBody>
          <a:bodyPr/>
          <a:lstStyle/>
          <a:p>
            <a:pPr lvl="0"/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 smtClean="0"/>
              <a:t>ipsum</a:t>
            </a:r>
            <a:r>
              <a:rPr lang="it-IT" dirty="0" smtClean="0"/>
              <a:t> </a:t>
            </a:r>
            <a:r>
              <a:rPr lang="it-IT" dirty="0" err="1" smtClean="0"/>
              <a:t>dolor</a:t>
            </a:r>
            <a:r>
              <a:rPr lang="it-IT" dirty="0" smtClean="0"/>
              <a:t> sic </a:t>
            </a:r>
            <a:r>
              <a:rPr lang="it-IT" dirty="0" err="1" smtClean="0"/>
              <a:t>amet</a:t>
            </a:r>
            <a:endParaRPr lang="it-IT" dirty="0" smtClean="0"/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Titolo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dirty="0" smtClean="0"/>
              <a:t>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0617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"/>
            <a:ext cx="9144000" cy="788306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177838"/>
            <a:ext cx="8229600" cy="400110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it-IT" dirty="0" smtClean="0"/>
              <a:t>Titolo della slide – </a:t>
            </a:r>
            <a:r>
              <a:rPr lang="it-IT" dirty="0" err="1" smtClean="0"/>
              <a:t>Arial</a:t>
            </a:r>
            <a:r>
              <a:rPr lang="it-IT" dirty="0" smtClean="0"/>
              <a:t> 26pt </a:t>
            </a:r>
            <a:endParaRPr lang="it-IT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13414" y="939800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 smtClean="0"/>
              <a:t>Titolo di secondo livello 20pt </a:t>
            </a: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 hasCustomPrompt="1"/>
          </p:nvPr>
        </p:nvSpPr>
        <p:spPr>
          <a:xfrm>
            <a:off x="413413" y="1513047"/>
            <a:ext cx="8229599" cy="769441"/>
          </a:xfrm>
        </p:spPr>
        <p:txBody>
          <a:bodyPr wrap="square">
            <a:spAutoFit/>
          </a:bodyPr>
          <a:lstStyle>
            <a:lvl1pPr marL="457200" indent="-457200">
              <a:buFont typeface="+mj-lt"/>
              <a:buAutoNum type="arabicPeriod"/>
              <a:defRPr sz="2000" baseline="0"/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 smtClean="0"/>
              <a:t>Corpo del testo 20pt </a:t>
            </a:r>
            <a:r>
              <a:rPr lang="it-IT" dirty="0" err="1" smtClean="0"/>
              <a:t>Arial</a:t>
            </a:r>
            <a:r>
              <a:rPr lang="it-IT" dirty="0" smtClean="0"/>
              <a:t> regular</a:t>
            </a:r>
          </a:p>
          <a:p>
            <a:pPr lvl="0"/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 smtClean="0"/>
              <a:t>ipsum</a:t>
            </a:r>
            <a:r>
              <a:rPr lang="it-IT" dirty="0" smtClean="0"/>
              <a:t> </a:t>
            </a:r>
            <a:r>
              <a:rPr lang="it-IT" dirty="0" err="1" smtClean="0"/>
              <a:t>dolor</a:t>
            </a:r>
            <a:r>
              <a:rPr lang="it-IT" dirty="0" smtClean="0"/>
              <a:t> sic </a:t>
            </a:r>
            <a:r>
              <a:rPr lang="it-IT" dirty="0" err="1" smtClean="0"/>
              <a:t>amet</a:t>
            </a:r>
            <a:endParaRPr lang="it-IT" dirty="0" smtClean="0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5" hasCustomPrompt="1"/>
          </p:nvPr>
        </p:nvSpPr>
        <p:spPr>
          <a:xfrm>
            <a:off x="413413" y="2556815"/>
            <a:ext cx="8229599" cy="929485"/>
          </a:xfrm>
        </p:spPr>
        <p:txBody>
          <a:bodyPr wrap="square">
            <a:spAutoFit/>
          </a:bodyPr>
          <a:lstStyle>
            <a:lvl1pPr>
              <a:defRPr sz="16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 smtClean="0"/>
              <a:t>Lista 16pt </a:t>
            </a:r>
            <a:r>
              <a:rPr lang="it-IT" dirty="0" err="1" smtClean="0"/>
              <a:t>Arial</a:t>
            </a:r>
            <a:r>
              <a:rPr lang="it-IT" dirty="0" smtClean="0"/>
              <a:t> regular</a:t>
            </a:r>
          </a:p>
          <a:p>
            <a:pPr lvl="0"/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 smtClean="0"/>
              <a:t>ipsum</a:t>
            </a:r>
            <a:endParaRPr lang="it-IT" dirty="0" smtClean="0"/>
          </a:p>
          <a:p>
            <a:pPr lvl="0"/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 smtClean="0"/>
              <a:t>ipusm</a:t>
            </a:r>
            <a:endParaRPr lang="it-IT" dirty="0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90398" y="4767264"/>
            <a:ext cx="49640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‹n.›</a:t>
            </a:fld>
            <a:endParaRPr lang="it-IT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86021" y="4767263"/>
            <a:ext cx="660070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Titolo della presentazione - luogo - data (piè pagina - vedi istruzioni per visualizzazione in tutta la presentazione)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9560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"/>
            <a:ext cx="9144000" cy="788306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177838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 smtClean="0"/>
              <a:t>Titolo della slide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it-IT" dirty="0" smtClean="0"/>
              <a:t>Testo</a:t>
            </a:r>
            <a:endParaRPr lang="it-IT" dirty="0"/>
          </a:p>
        </p:txBody>
      </p:sp>
      <p:sp>
        <p:nvSpPr>
          <p:cNvPr id="5" name="Segnaposto tabella 4"/>
          <p:cNvSpPr>
            <a:spLocks noGrp="1"/>
          </p:cNvSpPr>
          <p:nvPr>
            <p:ph type="tbl" sz="quarter" idx="13" hasCustomPrompt="1"/>
          </p:nvPr>
        </p:nvSpPr>
        <p:spPr>
          <a:xfrm>
            <a:off x="457200" y="1871663"/>
            <a:ext cx="8185150" cy="2441575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r>
              <a:rPr lang="it-IT" dirty="0" smtClean="0"/>
              <a:t>Cliccare sull’icona per inserire la tabella</a:t>
            </a:r>
            <a:endParaRPr lang="it-IT" dirty="0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90398" y="4767264"/>
            <a:ext cx="49640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‹n.›</a:t>
            </a:fld>
            <a:endParaRPr lang="it-IT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86021" y="4767263"/>
            <a:ext cx="660070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Titolo della presentazione - luogo - data (piè pagina - vedi istruzioni per visualizzazione in tutta la presentazione)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48743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788306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134549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 smtClean="0"/>
              <a:t>Titolo della slide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57200" y="1151335"/>
            <a:ext cx="4040188" cy="479822"/>
          </a:xfrm>
          <a:solidFill>
            <a:srgbClr val="004884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Titolo box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8" y="1151335"/>
            <a:ext cx="4041775" cy="479822"/>
          </a:xfrm>
          <a:solidFill>
            <a:srgbClr val="004884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Titolo box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8190398" y="4767264"/>
            <a:ext cx="49640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‹n.›</a:t>
            </a:fld>
            <a:endParaRPr lang="it-IT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486021" y="4767263"/>
            <a:ext cx="660070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Titolo della presentazione - luogo - data (piè pagina - vedi istruzioni per visualizzazione in tutta la presentazione)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365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itolo a sinistra testo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457203" y="204788"/>
            <a:ext cx="3008313" cy="4389834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3" y="768549"/>
            <a:ext cx="3008313" cy="307777"/>
          </a:xfr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it-IT" dirty="0" smtClean="0"/>
              <a:t>Titolo della slide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3575050" y="204789"/>
            <a:ext cx="5111750" cy="438983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 smtClean="0"/>
              <a:t>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 smtClean="0"/>
              <a:t>Testo descrittivo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90398" y="4767264"/>
            <a:ext cx="49640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‹n.›</a:t>
            </a:fld>
            <a:endParaRPr lang="it-IT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86021" y="4767263"/>
            <a:ext cx="660070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Titolo della presentazione - luogo - data (piè pagina - vedi istruzioni per visualizzazione in tutta la presentazione)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8565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7"/>
          <p:cNvSpPr/>
          <p:nvPr userDrawn="1"/>
        </p:nvSpPr>
        <p:spPr>
          <a:xfrm>
            <a:off x="0" y="1"/>
            <a:ext cx="9144000" cy="4705209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immagine 5"/>
          <p:cNvSpPr>
            <a:spLocks noGrp="1"/>
          </p:cNvSpPr>
          <p:nvPr>
            <p:ph type="pic" sz="quarter" idx="13" hasCustomPrompt="1"/>
          </p:nvPr>
        </p:nvSpPr>
        <p:spPr>
          <a:xfrm>
            <a:off x="457201" y="170232"/>
            <a:ext cx="3008313" cy="4389835"/>
          </a:xfrm>
          <a:ln w="1270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r>
              <a:rPr lang="it-IT" dirty="0" smtClean="0"/>
              <a:t>Cliccare sull’icona per inserire l’immagine (non utilizzare copia/incolla)</a:t>
            </a:r>
            <a:br>
              <a:rPr lang="it-IT" dirty="0" smtClean="0"/>
            </a:br>
            <a:r>
              <a:rPr lang="it-IT" dirty="0" smtClean="0"/>
              <a:t>Dimensioni immagine: </a:t>
            </a:r>
            <a:br>
              <a:rPr lang="it-IT" dirty="0" smtClean="0"/>
            </a:br>
            <a:r>
              <a:rPr lang="it-IT" dirty="0" smtClean="0"/>
              <a:t>Risoluzione a 160dpi</a:t>
            </a:r>
            <a:br>
              <a:rPr lang="it-IT" dirty="0" smtClean="0"/>
            </a:br>
            <a:r>
              <a:rPr lang="it-IT" dirty="0" smtClean="0"/>
              <a:t>8,57 cm (540px) per 14,29cm (900px)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3575050" y="804731"/>
            <a:ext cx="5111750" cy="1877437"/>
          </a:xfrm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 smtClean="0"/>
              <a:t>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11" name="Titolo 10"/>
          <p:cNvSpPr>
            <a:spLocks noGrp="1"/>
          </p:cNvSpPr>
          <p:nvPr>
            <p:ph type="title" hasCustomPrompt="1"/>
          </p:nvPr>
        </p:nvSpPr>
        <p:spPr>
          <a:xfrm>
            <a:off x="3575050" y="161414"/>
            <a:ext cx="5067964" cy="4001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Titolo della slide</a:t>
            </a:r>
            <a:endParaRPr lang="it-IT" dirty="0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90398" y="4767264"/>
            <a:ext cx="49640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‹n.›</a:t>
            </a:fld>
            <a:endParaRPr lang="it-IT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86021" y="4767263"/>
            <a:ext cx="660070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Titolo della presentazione - luogo - data (piè pagina - vedi istruzioni per visualizzazione in tutta la presentazione)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15791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0" y="1"/>
            <a:ext cx="9144000" cy="4705209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792288" y="3717728"/>
            <a:ext cx="5486400" cy="307777"/>
          </a:xfr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it-IT" dirty="0" smtClean="0"/>
              <a:t>Titolo</a:t>
            </a:r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 hasCustomPrompt="1"/>
          </p:nvPr>
        </p:nvSpPr>
        <p:spPr>
          <a:xfrm>
            <a:off x="1792288" y="459581"/>
            <a:ext cx="5486400" cy="3086100"/>
          </a:xfrm>
          <a:ln w="254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 smtClean="0"/>
              <a:t>Cliccare sull’icona per inserire l’immagine (non utilizzare copia/incolla)</a:t>
            </a:r>
            <a:br>
              <a:rPr lang="it-IT" dirty="0" smtClean="0"/>
            </a:br>
            <a:r>
              <a:rPr lang="it-IT" dirty="0" smtClean="0"/>
              <a:t>Dimensioni immagine: </a:t>
            </a:r>
            <a:br>
              <a:rPr lang="it-IT" dirty="0" smtClean="0"/>
            </a:br>
            <a:r>
              <a:rPr lang="it-IT" dirty="0" smtClean="0"/>
              <a:t>Risoluzione a 160dpi</a:t>
            </a:r>
            <a:br>
              <a:rPr lang="it-IT" dirty="0" smtClean="0"/>
            </a:br>
            <a:r>
              <a:rPr lang="it-IT" dirty="0" smtClean="0"/>
              <a:t>25,4 cm (1600px) per 14,29cm (900px)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025504"/>
            <a:ext cx="5486400" cy="307777"/>
          </a:xfrm>
        </p:spPr>
        <p:txBody>
          <a:bodyPr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 smtClean="0"/>
              <a:t>Testo descrittivo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90398" y="4767264"/>
            <a:ext cx="49640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‹n.›</a:t>
            </a:fld>
            <a:endParaRPr lang="it-IT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86021" y="4767263"/>
            <a:ext cx="660070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Titolo della presentazione - luogo - data (piè pagina - vedi istruzioni per visualizzazione in tutta la presentazione)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4454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testo sfondo sc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478338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it-IT" dirty="0" smtClean="0"/>
              <a:t>Immagine a tutto schermo con box per testo bianco su sfondo scuro</a:t>
            </a:r>
            <a:br>
              <a:rPr lang="it-IT" dirty="0" smtClean="0"/>
            </a:br>
            <a:r>
              <a:rPr lang="it-IT" dirty="0" smtClean="0"/>
              <a:t>Cliccare sull’icona per inserire l’immagine (non utilizzare copia/incolla)</a:t>
            </a:r>
            <a:br>
              <a:rPr lang="it-IT" dirty="0" smtClean="0"/>
            </a:br>
            <a:r>
              <a:rPr lang="it-IT" dirty="0" smtClean="0"/>
              <a:t>Dimensioni immagine: </a:t>
            </a:r>
            <a:br>
              <a:rPr lang="it-IT" dirty="0" smtClean="0"/>
            </a:br>
            <a:r>
              <a:rPr lang="it-IT" dirty="0" smtClean="0"/>
              <a:t>Risoluzione a 160dpi</a:t>
            </a:r>
            <a:br>
              <a:rPr lang="it-IT" dirty="0" smtClean="0"/>
            </a:br>
            <a:r>
              <a:rPr lang="it-IT" dirty="0" smtClean="0"/>
              <a:t>25,4 cm (1600px) per 14,29cm (900px)</a:t>
            </a:r>
          </a:p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66800" y="3270043"/>
            <a:ext cx="7242444" cy="603647"/>
          </a:xfrm>
          <a:solidFill>
            <a:srgbClr val="003A69">
              <a:alpha val="86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 smtClean="0"/>
              <a:t>Testo descrittivo su sfondo scuro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90398" y="4767264"/>
            <a:ext cx="49640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‹n.›</a:t>
            </a:fld>
            <a:endParaRPr lang="it-IT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86021" y="4767263"/>
            <a:ext cx="660070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Titolo della presentazione - luogo - data (piè pagina - vedi istruzioni per visualizzazione in tutta la presentazione)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5307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 userDrawn="1"/>
        </p:nvSpPr>
        <p:spPr>
          <a:xfrm>
            <a:off x="3087476" y="566673"/>
            <a:ext cx="3240000" cy="3240000"/>
          </a:xfrm>
          <a:prstGeom prst="ellipse">
            <a:avLst/>
          </a:prstGeom>
          <a:solidFill>
            <a:srgbClr val="0048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 userDrawn="1"/>
        </p:nvSpPr>
        <p:spPr>
          <a:xfrm>
            <a:off x="0" y="2471650"/>
            <a:ext cx="9144000" cy="682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2857328" y="1287698"/>
            <a:ext cx="3700296" cy="1175706"/>
          </a:xfrm>
          <a:ln>
            <a:noFill/>
          </a:ln>
        </p:spPr>
        <p:txBody>
          <a:bodyPr anchor="b" anchorCtr="1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 smtClean="0"/>
              <a:t>Autore e </a:t>
            </a:r>
          </a:p>
          <a:p>
            <a:pPr lvl="0"/>
            <a:r>
              <a:rPr lang="it-IT" smtClean="0"/>
              <a:t>contatti</a:t>
            </a:r>
            <a:endParaRPr lang="it-IT" dirty="0"/>
          </a:p>
        </p:txBody>
      </p:sp>
      <p:pic>
        <p:nvPicPr>
          <p:cNvPr id="3" name="Immagine 2" descr="BANN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8926"/>
            <a:ext cx="9144000" cy="579120"/>
          </a:xfrm>
          <a:prstGeom prst="rect">
            <a:avLst/>
          </a:prstGeom>
        </p:spPr>
      </p:pic>
      <p:sp>
        <p:nvSpPr>
          <p:cNvPr id="9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86021" y="4767263"/>
            <a:ext cx="660070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Titolo della presentazione - luogo - data (piè pagina - vedi istruzioni per visualizzazione in tutta la presentazione)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1105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13414" y="284590"/>
            <a:ext cx="8229600" cy="400110"/>
          </a:xfrm>
          <a:prstGeom prst="rect">
            <a:avLst/>
          </a:prstGeom>
        </p:spPr>
        <p:txBody>
          <a:bodyPr vert="horz" lIns="91440" tIns="0" rIns="91440" bIns="0" rtlCol="0" anchor="ctr" anchorCtr="0">
            <a:spAutoFit/>
          </a:bodyPr>
          <a:lstStyle/>
          <a:p>
            <a:r>
              <a:rPr lang="it-IT" dirty="0" smtClean="0"/>
              <a:t>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13414" y="794113"/>
            <a:ext cx="8229600" cy="187743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90398" y="4767264"/>
            <a:ext cx="49640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‹n.›</a:t>
            </a:fld>
            <a:endParaRPr lang="it-IT"/>
          </a:p>
        </p:txBody>
      </p:sp>
      <p:pic>
        <p:nvPicPr>
          <p:cNvPr id="4" name="Immagine 3" descr="LogoENEA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59472"/>
            <a:ext cx="936564" cy="281636"/>
          </a:xfrm>
          <a:prstGeom prst="rect">
            <a:avLst/>
          </a:prstGeom>
        </p:spPr>
      </p:pic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86021" y="4767263"/>
            <a:ext cx="660070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Titolo della presentazione - luogo - data (piè pagina - vedi istruzioni per visualizzazione in tutta la presentazione)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488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3" r:id="rId4"/>
    <p:sldLayoutId id="2147483656" r:id="rId5"/>
    <p:sldLayoutId id="2147483660" r:id="rId6"/>
    <p:sldLayoutId id="2147483657" r:id="rId7"/>
    <p:sldLayoutId id="2147483658" r:id="rId8"/>
    <p:sldLayoutId id="2147483661" r:id="rId9"/>
    <p:sldLayoutId id="2147483663" r:id="rId1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>
          <a:xfrm>
            <a:off x="514334" y="2364002"/>
            <a:ext cx="8440819" cy="861774"/>
          </a:xfrm>
        </p:spPr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role</a:t>
            </a:r>
            <a:r>
              <a:rPr lang="it-IT" dirty="0" smtClean="0"/>
              <a:t> of </a:t>
            </a:r>
            <a:r>
              <a:rPr lang="it-IT" dirty="0" err="1" smtClean="0"/>
              <a:t>international</a:t>
            </a:r>
            <a:r>
              <a:rPr lang="it-IT" dirty="0" smtClean="0"/>
              <a:t> </a:t>
            </a:r>
            <a:r>
              <a:rPr lang="it-IT" dirty="0" err="1" smtClean="0"/>
              <a:t>collaboration</a:t>
            </a:r>
            <a:r>
              <a:rPr lang="it-IT" dirty="0" smtClean="0"/>
              <a:t> and </a:t>
            </a:r>
            <a:r>
              <a:rPr lang="it-IT" dirty="0" err="1" smtClean="0"/>
              <a:t>technology</a:t>
            </a:r>
            <a:r>
              <a:rPr lang="it-IT" dirty="0" smtClean="0"/>
              <a:t> transfer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 smtClean="0"/>
              <a:t>Sergio La Motta </a:t>
            </a:r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Energy </a:t>
            </a:r>
            <a:r>
              <a:rPr lang="it-IT" dirty="0" err="1" smtClean="0"/>
              <a:t>Transition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/>
          </p:nvPr>
        </p:nvSpPr>
        <p:spPr>
          <a:xfrm>
            <a:off x="514350" y="3227941"/>
            <a:ext cx="8440738" cy="400110"/>
          </a:xfrm>
        </p:spPr>
        <p:txBody>
          <a:bodyPr/>
          <a:lstStyle/>
          <a:p>
            <a:r>
              <a:rPr lang="it-IT" dirty="0" smtClean="0"/>
              <a:t>Bruxelles, 7 </a:t>
            </a:r>
            <a:r>
              <a:rPr lang="it-IT" dirty="0" err="1" smtClean="0"/>
              <a:t>september</a:t>
            </a:r>
            <a:r>
              <a:rPr lang="it-IT" dirty="0" smtClean="0"/>
              <a:t> 2017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2330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02C7C199-0D0D-7840-A88D-785280B31CF7}" type="slidenum">
              <a:rPr lang="it-IT" smtClean="0"/>
              <a:t>10</a:t>
            </a:fld>
            <a:endParaRPr lang="it-IT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dirty="0" smtClean="0"/>
              <a:t>Generate multiple benefits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60" y="790978"/>
            <a:ext cx="4372128" cy="435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034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02C7C199-0D0D-7840-A88D-785280B31CF7}" type="slidenum">
              <a:rPr lang="it-IT" smtClean="0"/>
              <a:t>11</a:t>
            </a:fld>
            <a:endParaRPr lang="it-IT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dirty="0" smtClean="0"/>
              <a:t>The Technology Mechanism</a:t>
            </a:r>
          </a:p>
        </p:txBody>
      </p:sp>
      <p:pic>
        <p:nvPicPr>
          <p:cNvPr id="5" name="Picture 2" descr="http://unfccc.int/ttclear/misc_/StaticFiles/gnwoerk_static/TEM/2fef4625e4134e8fb1fdcb57ed75b285/1379fb84a05d45cc85534ca135a0ccc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357" y="1059974"/>
            <a:ext cx="6774831" cy="360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463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02C7C199-0D0D-7840-A88D-785280B31CF7}" type="slidenum">
              <a:rPr lang="it-IT" smtClean="0"/>
              <a:t>12</a:t>
            </a:fld>
            <a:endParaRPr lang="it-IT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accent3"/>
                </a:solidFill>
              </a:rPr>
              <a:t>CTCN Mandate, Services and Structure</a:t>
            </a:r>
            <a:endParaRPr lang="en-GB" altLang="en-US" dirty="0" smtClean="0"/>
          </a:p>
        </p:txBody>
      </p:sp>
      <p:sp>
        <p:nvSpPr>
          <p:cNvPr id="28" name="Rettangolo 27"/>
          <p:cNvSpPr/>
          <p:nvPr/>
        </p:nvSpPr>
        <p:spPr>
          <a:xfrm>
            <a:off x="1734636" y="1118523"/>
            <a:ext cx="695216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000" dirty="0" smtClean="0">
                <a:latin typeface="Arial"/>
                <a:cs typeface="Arial"/>
              </a:rPr>
              <a:t>CTCN mission is “Stimulating </a:t>
            </a:r>
            <a:r>
              <a:rPr lang="en-GB" sz="2000" dirty="0">
                <a:latin typeface="Arial"/>
                <a:cs typeface="Arial"/>
              </a:rPr>
              <a:t>technology cooperation and enhance the </a:t>
            </a:r>
            <a:r>
              <a:rPr lang="en-GB" sz="2000" b="1" u="sng" dirty="0">
                <a:latin typeface="Arial"/>
                <a:cs typeface="Arial"/>
              </a:rPr>
              <a:t>development and transfer of technologies </a:t>
            </a:r>
            <a:r>
              <a:rPr lang="en-GB" sz="2000" dirty="0">
                <a:latin typeface="Arial"/>
                <a:cs typeface="Arial"/>
              </a:rPr>
              <a:t>to developing country </a:t>
            </a:r>
            <a:r>
              <a:rPr lang="en-GB" sz="2000" dirty="0" smtClean="0">
                <a:latin typeface="Arial"/>
                <a:cs typeface="Arial"/>
              </a:rPr>
              <a:t>Parties </a:t>
            </a:r>
            <a:r>
              <a:rPr lang="en-GB" sz="2000" dirty="0">
                <a:latin typeface="Arial"/>
                <a:cs typeface="Arial"/>
              </a:rPr>
              <a:t>at their </a:t>
            </a:r>
            <a:r>
              <a:rPr lang="en-GB" sz="2000" dirty="0" smtClean="0">
                <a:latin typeface="Arial"/>
                <a:cs typeface="Arial"/>
              </a:rPr>
              <a:t>request”</a:t>
            </a:r>
          </a:p>
          <a:p>
            <a:pPr algn="ctr">
              <a:buNone/>
            </a:pPr>
            <a:endParaRPr lang="en-GB" i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9" name="TextBox 8"/>
          <p:cNvSpPr txBox="1"/>
          <p:nvPr/>
        </p:nvSpPr>
        <p:spPr>
          <a:xfrm>
            <a:off x="1734635" y="784915"/>
            <a:ext cx="6652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defTabSz="504000">
              <a:spcBef>
                <a:spcPts val="600"/>
              </a:spcBef>
              <a:buClr>
                <a:srgbClr val="B3CB28"/>
              </a:buClr>
            </a:pPr>
            <a:r>
              <a:rPr lang="en-US" sz="2000" b="1" dirty="0" smtClean="0">
                <a:solidFill>
                  <a:srgbClr val="00B0F0"/>
                </a:solidFill>
                <a:latin typeface="Arial" pitchFamily="34" charset="0"/>
                <a:ea typeface="+mj-ea"/>
                <a:cs typeface="Arial" pitchFamily="34" charset="0"/>
              </a:rPr>
              <a:t>Mandate</a:t>
            </a:r>
            <a:endParaRPr lang="en-US" sz="2000" b="1" dirty="0">
              <a:solidFill>
                <a:srgbClr val="00B0F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890796"/>
            <a:ext cx="1381522" cy="1165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13"/>
          <p:cNvSpPr txBox="1"/>
          <p:nvPr/>
        </p:nvSpPr>
        <p:spPr>
          <a:xfrm>
            <a:off x="323529" y="2154848"/>
            <a:ext cx="64807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dirty="0" smtClean="0">
                <a:latin typeface="Arial"/>
                <a:cs typeface="Arial"/>
              </a:rPr>
              <a:t>Technical </a:t>
            </a:r>
            <a:r>
              <a:rPr lang="en-GB" dirty="0">
                <a:latin typeface="Arial"/>
                <a:cs typeface="Arial"/>
              </a:rPr>
              <a:t>assistance to developing </a:t>
            </a:r>
            <a:r>
              <a:rPr lang="en-GB" dirty="0" smtClean="0">
                <a:latin typeface="Arial"/>
                <a:cs typeface="Arial"/>
              </a:rPr>
              <a:t>countries</a:t>
            </a:r>
            <a:endParaRPr lang="fr-FR" dirty="0">
              <a:latin typeface="Arial"/>
              <a:cs typeface="Arial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latin typeface="Arial"/>
                <a:cs typeface="Arial"/>
              </a:rPr>
              <a:t>K</a:t>
            </a:r>
            <a:r>
              <a:rPr lang="en-GB" dirty="0" smtClean="0">
                <a:latin typeface="Arial"/>
                <a:cs typeface="Arial"/>
              </a:rPr>
              <a:t>nowledge sharing and training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dirty="0" smtClean="0">
                <a:latin typeface="Arial"/>
                <a:cs typeface="Arial"/>
              </a:rPr>
              <a:t>Fostering </a:t>
            </a:r>
            <a:r>
              <a:rPr lang="en-GB" dirty="0">
                <a:latin typeface="Arial"/>
                <a:cs typeface="Arial"/>
              </a:rPr>
              <a:t>collaboration </a:t>
            </a:r>
            <a:r>
              <a:rPr lang="en-GB" dirty="0" smtClean="0">
                <a:latin typeface="Arial"/>
                <a:cs typeface="Arial"/>
              </a:rPr>
              <a:t>on </a:t>
            </a:r>
            <a:r>
              <a:rPr lang="en-GB" dirty="0">
                <a:latin typeface="Arial"/>
                <a:cs typeface="Arial"/>
              </a:rPr>
              <a:t>climate technologies </a:t>
            </a:r>
            <a:r>
              <a:rPr lang="en-GB" dirty="0" smtClean="0">
                <a:latin typeface="Arial"/>
                <a:cs typeface="Arial"/>
              </a:rPr>
              <a:t>(including linking </a:t>
            </a:r>
            <a:r>
              <a:rPr lang="en-GB" dirty="0">
                <a:latin typeface="Arial"/>
                <a:cs typeface="Arial"/>
              </a:rPr>
              <a:t>climate technology projects  </a:t>
            </a:r>
            <a:r>
              <a:rPr lang="en-GB" dirty="0" smtClean="0">
                <a:latin typeface="Arial"/>
                <a:cs typeface="Arial"/>
              </a:rPr>
              <a:t> with financing opportunity”) </a:t>
            </a:r>
            <a:endParaRPr lang="fr-FR" dirty="0">
              <a:latin typeface="Arial"/>
              <a:cs typeface="Arial"/>
            </a:endParaRPr>
          </a:p>
        </p:txBody>
      </p:sp>
      <p:sp>
        <p:nvSpPr>
          <p:cNvPr id="32" name="TextBox 17"/>
          <p:cNvSpPr txBox="1"/>
          <p:nvPr/>
        </p:nvSpPr>
        <p:spPr>
          <a:xfrm>
            <a:off x="275399" y="1896120"/>
            <a:ext cx="6652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defTabSz="504000">
              <a:spcBef>
                <a:spcPts val="600"/>
              </a:spcBef>
              <a:buClr>
                <a:srgbClr val="B3CB28"/>
              </a:buClr>
            </a:pPr>
            <a:r>
              <a:rPr lang="en-US" sz="2000" b="1" dirty="0">
                <a:solidFill>
                  <a:srgbClr val="00B0F0"/>
                </a:solidFill>
                <a:latin typeface="Arial" pitchFamily="34" charset="0"/>
                <a:ea typeface="+mj-ea"/>
                <a:cs typeface="Arial" pitchFamily="34" charset="0"/>
              </a:rPr>
              <a:t>S</a:t>
            </a:r>
            <a:r>
              <a:rPr lang="en-US" sz="2000" b="1" dirty="0" smtClean="0">
                <a:solidFill>
                  <a:srgbClr val="00B0F0"/>
                </a:solidFill>
                <a:latin typeface="Arial" pitchFamily="34" charset="0"/>
                <a:ea typeface="+mj-ea"/>
                <a:cs typeface="Arial" pitchFamily="34" charset="0"/>
              </a:rPr>
              <a:t>ervices:</a:t>
            </a:r>
            <a:endParaRPr lang="en-US" sz="2000" b="1" dirty="0">
              <a:solidFill>
                <a:srgbClr val="00B0F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3" name="TextBox 11"/>
          <p:cNvSpPr txBox="1"/>
          <p:nvPr/>
        </p:nvSpPr>
        <p:spPr>
          <a:xfrm>
            <a:off x="251520" y="3840708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 smtClean="0">
                <a:latin typeface="Arial"/>
                <a:cs typeface="Arial"/>
              </a:rPr>
              <a:t>CTCN hosted </a:t>
            </a:r>
            <a:r>
              <a:rPr lang="en-GB" dirty="0">
                <a:latin typeface="Arial"/>
                <a:cs typeface="Arial"/>
              </a:rPr>
              <a:t>by UNEP </a:t>
            </a:r>
            <a:r>
              <a:rPr lang="en-GB" dirty="0" smtClean="0">
                <a:latin typeface="Arial"/>
                <a:cs typeface="Arial"/>
              </a:rPr>
              <a:t>in collaboration </a:t>
            </a:r>
            <a:r>
              <a:rPr lang="en-GB" dirty="0">
                <a:latin typeface="Arial"/>
                <a:cs typeface="Arial"/>
              </a:rPr>
              <a:t>with UNIDO and supported </a:t>
            </a:r>
            <a:r>
              <a:rPr lang="en-GB" dirty="0" smtClean="0">
                <a:latin typeface="Arial"/>
                <a:cs typeface="Arial"/>
              </a:rPr>
              <a:t>by </a:t>
            </a:r>
            <a:r>
              <a:rPr lang="en-GB" dirty="0">
                <a:latin typeface="Arial"/>
                <a:cs typeface="Arial"/>
              </a:rPr>
              <a:t>11 partner </a:t>
            </a:r>
            <a:r>
              <a:rPr lang="en-GB" dirty="0" smtClean="0">
                <a:latin typeface="Arial"/>
                <a:cs typeface="Arial"/>
              </a:rPr>
              <a:t>institutions </a:t>
            </a:r>
            <a:r>
              <a:rPr lang="en-GB" dirty="0">
                <a:latin typeface="Arial"/>
                <a:cs typeface="Arial"/>
              </a:rPr>
              <a:t>with expertise in climate </a:t>
            </a:r>
            <a:r>
              <a:rPr lang="en-GB" dirty="0" smtClean="0">
                <a:latin typeface="Arial"/>
                <a:cs typeface="Arial"/>
              </a:rPr>
              <a:t>technologies</a:t>
            </a:r>
          </a:p>
        </p:txBody>
      </p:sp>
      <p:sp>
        <p:nvSpPr>
          <p:cNvPr id="34" name="TextBox 15"/>
          <p:cNvSpPr txBox="1"/>
          <p:nvPr/>
        </p:nvSpPr>
        <p:spPr>
          <a:xfrm>
            <a:off x="151943" y="3583429"/>
            <a:ext cx="6652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defTabSz="504000">
              <a:spcBef>
                <a:spcPts val="600"/>
              </a:spcBef>
              <a:buClr>
                <a:srgbClr val="B3CB28"/>
              </a:buClr>
            </a:pPr>
            <a:r>
              <a:rPr lang="en-US" sz="2000" b="1" dirty="0" smtClean="0">
                <a:solidFill>
                  <a:srgbClr val="00B0F0"/>
                </a:solidFill>
                <a:latin typeface="Arial" pitchFamily="34" charset="0"/>
                <a:ea typeface="+mj-ea"/>
                <a:cs typeface="Arial" pitchFamily="34" charset="0"/>
              </a:rPr>
              <a:t>Structure:</a:t>
            </a:r>
            <a:endParaRPr lang="en-US" sz="2000" b="1" dirty="0">
              <a:solidFill>
                <a:srgbClr val="00B0F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792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02C7C199-0D0D-7840-A88D-785280B31CF7}" type="slidenum">
              <a:rPr lang="it-IT" smtClean="0"/>
              <a:t>13</a:t>
            </a:fld>
            <a:endParaRPr lang="it-IT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dirty="0" smtClean="0"/>
              <a:t>CTCN Technical Assistance</a:t>
            </a:r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774701"/>
            <a:ext cx="8039100" cy="399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33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02C7C199-0D0D-7840-A88D-785280B31CF7}" type="slidenum">
              <a:rPr lang="it-IT" smtClean="0"/>
              <a:t>14</a:t>
            </a:fld>
            <a:endParaRPr lang="it-IT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dirty="0" smtClean="0"/>
              <a:t>CTCN Technical Assistance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344216" y="845195"/>
            <a:ext cx="571698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Technical Requests </a:t>
            </a:r>
            <a:r>
              <a:rPr lang="en-GB" sz="1600" b="1" dirty="0" smtClean="0"/>
              <a:t>by </a:t>
            </a:r>
            <a:r>
              <a:rPr lang="en-GB" sz="1600" b="1" dirty="0" smtClean="0"/>
              <a:t>Developing </a:t>
            </a:r>
            <a:r>
              <a:rPr lang="en-GB" sz="1600" b="1" dirty="0" err="1" smtClean="0"/>
              <a:t>Counbtries</a:t>
            </a:r>
            <a:endParaRPr lang="en-GB" sz="1600" b="1" dirty="0"/>
          </a:p>
        </p:txBody>
      </p:sp>
      <p:pic>
        <p:nvPicPr>
          <p:cNvPr id="8" name="Picture 9" descr="C:\Users\laurea\Downloads\chart(7)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053" y="1350963"/>
            <a:ext cx="5357495" cy="357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2527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02C7C199-0D0D-7840-A88D-785280B31CF7}" type="slidenum">
              <a:rPr lang="it-IT" smtClean="0"/>
              <a:t>15</a:t>
            </a:fld>
            <a:endParaRPr lang="it-IT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dirty="0" smtClean="0"/>
              <a:t>CTCN Technical Assistance</a:t>
            </a:r>
          </a:p>
        </p:txBody>
      </p:sp>
      <p:pic>
        <p:nvPicPr>
          <p:cNvPr id="5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3" t="6351" r="22317" b="16604"/>
          <a:stretch/>
        </p:blipFill>
        <p:spPr>
          <a:xfrm>
            <a:off x="1776830" y="1617631"/>
            <a:ext cx="4883402" cy="2723437"/>
          </a:xfrm>
          <a:prstGeom prst="rect">
            <a:avLst/>
          </a:prstGeom>
        </p:spPr>
      </p:pic>
      <p:sp>
        <p:nvSpPr>
          <p:cNvPr id="6" name="TextBox 14"/>
          <p:cNvSpPr txBox="1"/>
          <p:nvPr/>
        </p:nvSpPr>
        <p:spPr>
          <a:xfrm>
            <a:off x="1115616" y="1460748"/>
            <a:ext cx="571698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Mitigation Requests by Sector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972430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02C7C199-0D0D-7840-A88D-785280B31CF7}" type="slidenum">
              <a:rPr lang="it-IT" smtClean="0"/>
              <a:t>16</a:t>
            </a:fld>
            <a:endParaRPr lang="it-IT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dirty="0" smtClean="0"/>
              <a:t>CTCN Technical Assistance</a:t>
            </a:r>
          </a:p>
        </p:txBody>
      </p:sp>
      <p:pic>
        <p:nvPicPr>
          <p:cNvPr id="8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4" r="14521" b="14971"/>
          <a:stretch/>
        </p:blipFill>
        <p:spPr>
          <a:xfrm>
            <a:off x="1446911" y="836712"/>
            <a:ext cx="6797497" cy="3024336"/>
          </a:xfrm>
          <a:prstGeom prst="rect">
            <a:avLst/>
          </a:prstGeom>
        </p:spPr>
      </p:pic>
      <p:sp>
        <p:nvSpPr>
          <p:cNvPr id="9" name="TextBox 13"/>
          <p:cNvSpPr txBox="1"/>
          <p:nvPr/>
        </p:nvSpPr>
        <p:spPr>
          <a:xfrm>
            <a:off x="413414" y="908720"/>
            <a:ext cx="655888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Adaptation Requests by Sector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417679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17</a:t>
            </a:fld>
            <a:endParaRPr lang="it-IT"/>
          </a:p>
        </p:txBody>
      </p:sp>
      <p:pic>
        <p:nvPicPr>
          <p:cNvPr id="6" name="Immagine 5" descr="cartina_mondo_colori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900"/>
            <a:ext cx="9213084" cy="4593232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536700" y="119064"/>
            <a:ext cx="6451600" cy="430887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r>
              <a:rPr lang="it-IT" sz="2800" b="1" dirty="0" err="1" smtClean="0"/>
              <a:t>Bilateral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initiatives</a:t>
            </a:r>
            <a:r>
              <a:rPr lang="it-IT" sz="2800" b="1" dirty="0" smtClean="0"/>
              <a:t> by IMELS</a:t>
            </a:r>
            <a:endParaRPr lang="it-IT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80047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02C7C199-0D0D-7840-A88D-785280B31CF7}" type="slidenum">
              <a:rPr lang="it-IT" smtClean="0"/>
              <a:t>18</a:t>
            </a:fld>
            <a:endParaRPr lang="it-IT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dirty="0" smtClean="0"/>
              <a:t>CONCLUSIONS</a:t>
            </a:r>
          </a:p>
        </p:txBody>
      </p:sp>
      <p:sp>
        <p:nvSpPr>
          <p:cNvPr id="9" name="TextBox 13"/>
          <p:cNvSpPr txBox="1"/>
          <p:nvPr/>
        </p:nvSpPr>
        <p:spPr>
          <a:xfrm>
            <a:off x="0" y="736600"/>
            <a:ext cx="9144000" cy="48320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en-GB" sz="2000" b="1" dirty="0" smtClean="0"/>
              <a:t>A TRANSITION IMPLIES NOT ONLY A TECHNOLOGY BUT ALSO A CULTURAL CHANGE AND A CHANGE IN THE SET OF VALUES OF A COMMUNITY;</a:t>
            </a:r>
          </a:p>
          <a:p>
            <a:pPr marL="457200" indent="-457200" algn="just">
              <a:buFont typeface="Arial"/>
              <a:buChar char="•"/>
            </a:pPr>
            <a:r>
              <a:rPr lang="en-GB" sz="2000" b="1" dirty="0" smtClean="0"/>
              <a:t>DEVELOPING COUNTRIES ARE TODAY PRIMARY ACTORS AND ARE A CHALLEGE AND AN OPPORTUNITY;</a:t>
            </a:r>
          </a:p>
          <a:p>
            <a:pPr marL="457200" indent="-457200" algn="just">
              <a:buFont typeface="Arial"/>
              <a:buChar char="•"/>
            </a:pPr>
            <a:r>
              <a:rPr lang="en-GB" sz="2000" b="1" dirty="0" smtClean="0"/>
              <a:t>TO ENHANCE THE TRANSITION TOWARDS LCS, INDUSTRIALISED COUNTRIES NEED TO ACT WITHIN THEIR BORDERS AND TOWARDS </a:t>
            </a:r>
            <a:r>
              <a:rPr lang="en-GB" sz="2000" b="1" dirty="0" smtClean="0"/>
              <a:t>DEVELOPING </a:t>
            </a:r>
            <a:r>
              <a:rPr lang="en-GB" sz="2000" b="1" dirty="0" smtClean="0"/>
              <a:t>COUNTRIES;</a:t>
            </a:r>
          </a:p>
          <a:p>
            <a:pPr marL="457200" indent="-457200" algn="just">
              <a:buFont typeface="Arial"/>
              <a:buChar char="•"/>
            </a:pPr>
            <a:r>
              <a:rPr lang="en-GB" sz="2000" b="1" dirty="0" smtClean="0"/>
              <a:t>TECHNOLOGY TRANSFER AND COOPERATION WITHIN LCS TRANSITION IS APPROACHED IN MANY DIFFERENT WAYS: BILATERAL, MULTILATERAL, NORD-SUD AND SUD-SUD AND ALSO SUD-NORD (FRUGAL INNOVATION ESPLECIALLY IN THE CIRCULAR ECONOMY FRAME).</a:t>
            </a:r>
          </a:p>
          <a:p>
            <a:pPr marL="457200" indent="-457200" algn="just">
              <a:buFont typeface="Arial"/>
              <a:buChar char="•"/>
            </a:pPr>
            <a:endParaRPr lang="en-GB" sz="2000" b="1" dirty="0" smtClean="0"/>
          </a:p>
          <a:p>
            <a:pPr marL="457200" indent="-457200" algn="just">
              <a:buFont typeface="Arial"/>
              <a:buChar char="•"/>
            </a:pP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969340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OUTLOOK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02C7C199-0D0D-7840-A88D-785280B31CF7}" type="slidenum">
              <a:rPr lang="it-IT" smtClean="0"/>
              <a:t>2</a:t>
            </a:fld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5"/>
          </p:nvPr>
        </p:nvSpPr>
        <p:spPr>
          <a:xfrm>
            <a:off x="413413" y="1021777"/>
            <a:ext cx="8229599" cy="1791260"/>
          </a:xfrm>
        </p:spPr>
        <p:txBody>
          <a:bodyPr/>
          <a:lstStyle/>
          <a:p>
            <a:r>
              <a:rPr lang="it-IT" sz="2400" dirty="0" smtClean="0"/>
              <a:t>The </a:t>
            </a:r>
            <a:r>
              <a:rPr lang="it-IT" sz="2400" dirty="0" err="1" smtClean="0"/>
              <a:t>energy</a:t>
            </a:r>
            <a:r>
              <a:rPr lang="it-IT" sz="2400" dirty="0" smtClean="0"/>
              <a:t> </a:t>
            </a:r>
            <a:r>
              <a:rPr lang="it-IT" sz="2400" dirty="0" err="1" smtClean="0"/>
              <a:t>transition</a:t>
            </a:r>
            <a:r>
              <a:rPr lang="it-IT" sz="2400" dirty="0" smtClean="0"/>
              <a:t> </a:t>
            </a:r>
            <a:r>
              <a:rPr lang="it-IT" sz="2400" dirty="0" err="1" smtClean="0"/>
              <a:t>driving</a:t>
            </a:r>
            <a:r>
              <a:rPr lang="it-IT" sz="2400" dirty="0" smtClean="0"/>
              <a:t> </a:t>
            </a:r>
            <a:r>
              <a:rPr lang="it-IT" sz="2400" dirty="0" err="1"/>
              <a:t>forces</a:t>
            </a:r>
            <a:r>
              <a:rPr lang="it-IT" sz="2400" dirty="0"/>
              <a:t> . </a:t>
            </a:r>
            <a:endParaRPr lang="it-IT" sz="2400" dirty="0" smtClean="0"/>
          </a:p>
          <a:p>
            <a:r>
              <a:rPr lang="it-IT" sz="2400" dirty="0" err="1" smtClean="0"/>
              <a:t>What</a:t>
            </a:r>
            <a:r>
              <a:rPr lang="it-IT" sz="2400" dirty="0" smtClean="0"/>
              <a:t> an </a:t>
            </a:r>
            <a:r>
              <a:rPr lang="it-IT" sz="2400" dirty="0" err="1" smtClean="0"/>
              <a:t>energy</a:t>
            </a:r>
            <a:r>
              <a:rPr lang="it-IT" sz="2400" dirty="0" smtClean="0"/>
              <a:t> </a:t>
            </a:r>
            <a:r>
              <a:rPr lang="it-IT" sz="2400" dirty="0" err="1" smtClean="0"/>
              <a:t>transition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. </a:t>
            </a:r>
          </a:p>
          <a:p>
            <a:r>
              <a:rPr lang="it-IT" sz="2400" dirty="0" smtClean="0"/>
              <a:t>The UNFCCC </a:t>
            </a:r>
            <a:r>
              <a:rPr lang="it-IT" sz="2400" dirty="0"/>
              <a:t>T</a:t>
            </a:r>
            <a:r>
              <a:rPr lang="it-IT" sz="2400" dirty="0" smtClean="0"/>
              <a:t>echnology </a:t>
            </a:r>
            <a:r>
              <a:rPr lang="it-IT" sz="2400" dirty="0" err="1" smtClean="0"/>
              <a:t>Mechanism</a:t>
            </a:r>
            <a:r>
              <a:rPr lang="it-IT" sz="2400" dirty="0" smtClean="0"/>
              <a:t> . </a:t>
            </a:r>
          </a:p>
          <a:p>
            <a:r>
              <a:rPr lang="it-IT" sz="2400" dirty="0" smtClean="0"/>
              <a:t>The </a:t>
            </a:r>
            <a:r>
              <a:rPr lang="it-IT" sz="2400" dirty="0" err="1" smtClean="0"/>
              <a:t>italian</a:t>
            </a:r>
            <a:r>
              <a:rPr lang="it-IT" sz="2400" dirty="0" smtClean="0"/>
              <a:t> </a:t>
            </a:r>
            <a:r>
              <a:rPr lang="it-IT" sz="2400" dirty="0" err="1" smtClean="0"/>
              <a:t>initiatives</a:t>
            </a:r>
            <a:r>
              <a:rPr lang="it-IT" sz="2400" dirty="0" smtClean="0"/>
              <a:t> for </a:t>
            </a:r>
            <a:r>
              <a:rPr lang="it-IT" sz="2400" dirty="0" err="1" smtClean="0"/>
              <a:t>technology</a:t>
            </a:r>
            <a:r>
              <a:rPr lang="it-IT" sz="2400" dirty="0" smtClean="0"/>
              <a:t> transfer.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540261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>
                <a:solidFill>
                  <a:prstClr val="white"/>
                </a:solidFill>
              </a:rPr>
              <a:t>About</a:t>
            </a:r>
            <a:r>
              <a:rPr lang="it-IT" dirty="0">
                <a:solidFill>
                  <a:prstClr val="white"/>
                </a:solidFill>
              </a:rPr>
              <a:t> </a:t>
            </a:r>
            <a:r>
              <a:rPr lang="it-IT" dirty="0" smtClean="0">
                <a:solidFill>
                  <a:prstClr val="white"/>
                </a:solidFill>
              </a:rPr>
              <a:t>ENEA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02C7C199-0D0D-7840-A88D-785280B31CF7}" type="slidenum">
              <a:rPr lang="it-IT" smtClean="0"/>
              <a:t>3</a:t>
            </a:fld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ENEA’s Role and Activities – Overview, ENEA Casaccia Research Centre – 29th March 2017</a:t>
            </a:r>
            <a:endParaRPr lang="it-IT" dirty="0"/>
          </a:p>
        </p:txBody>
      </p:sp>
      <p:sp>
        <p:nvSpPr>
          <p:cNvPr id="11" name="Segnaposto contenuto 2"/>
          <p:cNvSpPr txBox="1">
            <a:spLocks/>
          </p:cNvSpPr>
          <p:nvPr/>
        </p:nvSpPr>
        <p:spPr>
          <a:xfrm>
            <a:off x="2198318" y="776614"/>
            <a:ext cx="4888169" cy="399064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Aft>
                <a:spcPts val="300"/>
              </a:spcAft>
            </a:pPr>
            <a:r>
              <a:rPr lang="en-US" sz="1600" dirty="0" smtClean="0"/>
              <a:t>ENEA is the Italian National Agency for New Technologies, Energy and Sustainable Economic Development</a:t>
            </a:r>
          </a:p>
          <a:p>
            <a:pPr marL="180975" indent="-180975">
              <a:spcAft>
                <a:spcPts val="300"/>
              </a:spcAft>
            </a:pPr>
            <a:r>
              <a:rPr lang="en-US" sz="1600" dirty="0" smtClean="0"/>
              <a:t>It is a public RTO (Research and Technology Organization) operating in the fields of energy, the environment and new technologies to support the Country’s competitiveness and sustainable development</a:t>
            </a:r>
          </a:p>
          <a:p>
            <a:pPr marL="180975" indent="-180975">
              <a:spcAft>
                <a:spcPts val="300"/>
              </a:spcAft>
            </a:pPr>
            <a:r>
              <a:rPr lang="en-US" sz="1600" dirty="0" smtClean="0"/>
              <a:t>ENEA’s mission is to develop new technological solutions to meet the societal challenges, fostering transition to a low-carbon economy</a:t>
            </a:r>
          </a:p>
          <a:p>
            <a:pPr marL="180975" indent="-180975">
              <a:spcAft>
                <a:spcPts val="300"/>
              </a:spcAft>
            </a:pPr>
            <a:r>
              <a:rPr lang="en-US" sz="1600" dirty="0" smtClean="0"/>
              <a:t>The institutional mandate of the Agency is to disseminate and transfer knowledge, innovation and technology to industry, institutions and civil society at large</a:t>
            </a:r>
            <a:endParaRPr lang="en-US" sz="1600" dirty="0"/>
          </a:p>
        </p:txBody>
      </p:sp>
      <p:pic>
        <p:nvPicPr>
          <p:cNvPr id="12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032" y="3041247"/>
            <a:ext cx="1976438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2" y="3148574"/>
            <a:ext cx="1979612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488" y="887429"/>
            <a:ext cx="19764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magin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5" y="922701"/>
            <a:ext cx="198437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949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Activities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0"/>
          </p:nvPr>
        </p:nvSpPr>
        <p:spPr>
          <a:xfrm>
            <a:off x="8190398" y="4767264"/>
            <a:ext cx="496402" cy="273844"/>
          </a:xfrm>
        </p:spPr>
        <p:txBody>
          <a:bodyPr/>
          <a:lstStyle/>
          <a:p>
            <a:fld id="{02C7C199-0D0D-7840-A88D-785280B31CF7}" type="slidenum">
              <a:rPr lang="it-IT" smtClean="0"/>
              <a:t>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ENEA’s Role and Activities – Overview, ENEA Casaccia Research Centre – 29th March 2017</a:t>
            </a:r>
            <a:endParaRPr lang="it-IT" dirty="0"/>
          </a:p>
        </p:txBody>
      </p:sp>
      <p:grpSp>
        <p:nvGrpSpPr>
          <p:cNvPr id="11" name="Gruppo 10"/>
          <p:cNvGrpSpPr/>
          <p:nvPr/>
        </p:nvGrpSpPr>
        <p:grpSpPr>
          <a:xfrm>
            <a:off x="508677" y="862390"/>
            <a:ext cx="8302302" cy="3926929"/>
            <a:chOff x="508677" y="843601"/>
            <a:chExt cx="8302302" cy="3926929"/>
          </a:xfrm>
        </p:grpSpPr>
        <p:sp>
          <p:nvSpPr>
            <p:cNvPr id="12" name="Rettangolo 11"/>
            <p:cNvSpPr/>
            <p:nvPr/>
          </p:nvSpPr>
          <p:spPr>
            <a:xfrm>
              <a:off x="2567587" y="861768"/>
              <a:ext cx="6243392" cy="39087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449263" fontAlgn="base">
                <a:spcBef>
                  <a:spcPts val="1200"/>
                </a:spcBef>
                <a:spcAft>
                  <a:spcPct val="0"/>
                </a:spcAft>
                <a:buClr>
                  <a:srgbClr val="FF9900"/>
                </a:buClr>
                <a:buSzPct val="120000"/>
                <a:defRPr/>
              </a:pPr>
              <a:r>
                <a:rPr lang="en-GB" sz="16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ENEA’s activities span many fronts ranging from basic to </a:t>
              </a:r>
              <a:r>
                <a:rPr lang="en-GB" sz="1600" kern="0" dirty="0">
                  <a:solidFill>
                    <a:srgbClr val="3399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applied research </a:t>
              </a:r>
              <a:r>
                <a:rPr lang="en-GB" sz="1600" kern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1600" kern="0" dirty="0">
                  <a:solidFill>
                    <a:srgbClr val="3399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innovation</a:t>
              </a:r>
              <a:r>
                <a:rPr lang="en-GB" sz="1600" kern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68288" lvl="0" indent="-268288" defTabSz="449263" fontAlgn="base">
                <a:spcBef>
                  <a:spcPts val="1200"/>
                </a:spcBef>
                <a:spcAft>
                  <a:spcPct val="0"/>
                </a:spcAft>
                <a:buClr>
                  <a:srgbClr val="FF9900"/>
                </a:buClr>
                <a:buSzPct val="120000"/>
                <a:buFont typeface="Arial" pitchFamily="34" charset="0"/>
                <a:buChar char="•"/>
                <a:defRPr/>
              </a:pPr>
              <a:r>
                <a:rPr lang="en-GB" sz="1600" kern="0" dirty="0">
                  <a:solidFill>
                    <a:srgbClr val="3399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Research</a:t>
              </a:r>
              <a:r>
                <a:rPr lang="en-GB" sz="1600" kern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GB" sz="16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GB" sz="1600" kern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asic, mission-oriented, applied and industrial research, also through </a:t>
              </a:r>
              <a:r>
                <a:rPr lang="en-GB" sz="16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</a:t>
              </a:r>
              <a:r>
                <a:rPr lang="en-GB" sz="1600" kern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development of prototypes and product industrialization</a:t>
              </a:r>
            </a:p>
            <a:p>
              <a:pPr marL="268288" lvl="0" indent="-268288" defTabSz="449263" fontAlgn="base">
                <a:spcBef>
                  <a:spcPts val="1200"/>
                </a:spcBef>
                <a:spcAft>
                  <a:spcPct val="0"/>
                </a:spcAft>
                <a:buClr>
                  <a:srgbClr val="FF9900"/>
                </a:buClr>
                <a:buSzPct val="120000"/>
                <a:buFont typeface="Arial" pitchFamily="34" charset="0"/>
                <a:buChar char="•"/>
                <a:defRPr/>
              </a:pPr>
              <a:r>
                <a:rPr lang="en-GB" sz="1600" kern="0" dirty="0">
                  <a:solidFill>
                    <a:srgbClr val="3399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Technology Transfer</a:t>
              </a:r>
              <a:r>
                <a:rPr lang="en-GB" sz="1600" kern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GB" sz="16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GB" sz="1600" kern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issemination and transfer of research results to industry </a:t>
              </a:r>
              <a:r>
                <a:rPr lang="en-GB" sz="16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public administrations,</a:t>
              </a:r>
              <a:r>
                <a:rPr lang="en-GB" sz="1600" kern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and exploitation for production purposes</a:t>
              </a:r>
            </a:p>
            <a:p>
              <a:pPr marL="268288" lvl="0" indent="-268288" defTabSz="449263" fontAlgn="base">
                <a:spcBef>
                  <a:spcPts val="1200"/>
                </a:spcBef>
                <a:spcAft>
                  <a:spcPct val="0"/>
                </a:spcAft>
                <a:buClr>
                  <a:srgbClr val="FF9900"/>
                </a:buClr>
                <a:buSzPct val="120000"/>
                <a:buFont typeface="Arial" pitchFamily="34" charset="0"/>
                <a:buChar char="•"/>
                <a:defRPr/>
              </a:pPr>
              <a:r>
                <a:rPr lang="en-GB" sz="1600" kern="0" dirty="0">
                  <a:solidFill>
                    <a:srgbClr val="3399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Advanced services</a:t>
              </a:r>
              <a:r>
                <a:rPr lang="en-GB" sz="1600" kern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GB" sz="16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GB" sz="1600" kern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tudies, measurements, tests and assessments tailored to both public and private bodies and enterprises </a:t>
              </a:r>
            </a:p>
            <a:p>
              <a:pPr marL="268288" lvl="0" indent="-268288" defTabSz="449263" fontAlgn="base">
                <a:spcBef>
                  <a:spcPts val="1200"/>
                </a:spcBef>
                <a:spcAft>
                  <a:spcPct val="0"/>
                </a:spcAft>
                <a:buClr>
                  <a:srgbClr val="FF9900"/>
                </a:buClr>
                <a:buSzPct val="120000"/>
                <a:buFont typeface="Arial" pitchFamily="34" charset="0"/>
                <a:buChar char="•"/>
                <a:defRPr/>
              </a:pPr>
              <a:r>
                <a:rPr lang="en-GB" sz="1600" kern="0" dirty="0">
                  <a:solidFill>
                    <a:srgbClr val="3399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Training and information</a:t>
              </a:r>
              <a:r>
                <a:rPr lang="en-GB" sz="1600" kern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GB" sz="16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GB" sz="1600" kern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ctivities aimed at broadening sector expertise and public knowledge and awareness</a:t>
              </a: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677" y="843601"/>
              <a:ext cx="1441011" cy="3862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74713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Research</a:t>
            </a:r>
            <a:r>
              <a:rPr lang="it-IT" dirty="0"/>
              <a:t> </a:t>
            </a:r>
            <a:r>
              <a:rPr lang="it-IT" dirty="0" err="1"/>
              <a:t>Facilities</a:t>
            </a:r>
            <a:r>
              <a:rPr lang="it-IT" dirty="0"/>
              <a:t> and Staff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0"/>
          </p:nvPr>
        </p:nvSpPr>
        <p:spPr>
          <a:xfrm>
            <a:off x="8190398" y="4767264"/>
            <a:ext cx="496402" cy="273844"/>
          </a:xfrm>
        </p:spPr>
        <p:txBody>
          <a:bodyPr/>
          <a:lstStyle/>
          <a:p>
            <a:fld id="{02C7C199-0D0D-7840-A88D-785280B31CF7}" type="slidenum">
              <a:rPr lang="it-IT" smtClean="0"/>
              <a:t>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ENEA’s Role and Activities – Overview, ENEA Casaccia Research Centre – 29th March 2017</a:t>
            </a:r>
            <a:endParaRPr lang="it-IT" dirty="0"/>
          </a:p>
        </p:txBody>
      </p:sp>
      <p:sp>
        <p:nvSpPr>
          <p:cNvPr id="9" name="Segnaposto testo 2"/>
          <p:cNvSpPr>
            <a:spLocks noGrp="1"/>
          </p:cNvSpPr>
          <p:nvPr>
            <p:ph type="body" idx="1"/>
          </p:nvPr>
        </p:nvSpPr>
        <p:spPr>
          <a:xfrm>
            <a:off x="5401599" y="2907046"/>
            <a:ext cx="2482808" cy="707886"/>
          </a:xfrm>
        </p:spPr>
        <p:txBody>
          <a:bodyPr wrap="square">
            <a:spAutoFit/>
          </a:bodyPr>
          <a:lstStyle/>
          <a:p>
            <a:r>
              <a:rPr lang="it-IT" dirty="0" smtClean="0"/>
              <a:t>Human </a:t>
            </a:r>
            <a:r>
              <a:rPr lang="it-IT" dirty="0" err="1" smtClean="0"/>
              <a:t>Resources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(</a:t>
            </a:r>
            <a:r>
              <a:rPr lang="it-IT" dirty="0" err="1" smtClean="0"/>
              <a:t>as</a:t>
            </a:r>
            <a:r>
              <a:rPr lang="it-IT" dirty="0" smtClean="0"/>
              <a:t> of 30.06.2016)</a:t>
            </a:r>
            <a:endParaRPr lang="it-IT" dirty="0"/>
          </a:p>
        </p:txBody>
      </p:sp>
      <p:sp>
        <p:nvSpPr>
          <p:cNvPr id="10" name="Segnaposto contenuto 3"/>
          <p:cNvSpPr>
            <a:spLocks noGrp="1"/>
          </p:cNvSpPr>
          <p:nvPr>
            <p:ph sz="half" idx="2"/>
          </p:nvPr>
        </p:nvSpPr>
        <p:spPr>
          <a:xfrm>
            <a:off x="5132183" y="1379030"/>
            <a:ext cx="2964193" cy="1333020"/>
          </a:xfrm>
        </p:spPr>
        <p:txBody>
          <a:bodyPr>
            <a:normAutofit fontScale="92500" lnSpcReduction="10000"/>
          </a:bodyPr>
          <a:lstStyle/>
          <a:p>
            <a:pPr marL="285750" lvl="0" indent="-2857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n-GB" b="1" dirty="0" smtClean="0">
                <a:solidFill>
                  <a:srgbClr val="D58520"/>
                </a:solidFill>
                <a:ea typeface="MS Gothic" pitchFamily="49" charset="-128"/>
                <a:cs typeface="Arial" charset="0"/>
              </a:rPr>
              <a:t>9</a:t>
            </a:r>
            <a:r>
              <a:rPr lang="en-GB" b="1" dirty="0" smtClean="0">
                <a:solidFill>
                  <a:srgbClr val="C4652D">
                    <a:lumMod val="75000"/>
                  </a:srgbClr>
                </a:solidFill>
                <a:ea typeface="MS Gothic" pitchFamily="49" charset="-128"/>
                <a:cs typeface="Arial" charset="0"/>
              </a:rPr>
              <a:t> </a:t>
            </a:r>
            <a:r>
              <a:rPr lang="en-GB" dirty="0">
                <a:solidFill>
                  <a:srgbClr val="0070C0"/>
                </a:solidFill>
                <a:ea typeface="MS Gothic" pitchFamily="49" charset="-128"/>
                <a:cs typeface="Arial" charset="0"/>
              </a:rPr>
              <a:t>Research Centres</a:t>
            </a:r>
          </a:p>
          <a:p>
            <a:pPr marL="285750" lvl="0" indent="-2857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n-GB" b="1" dirty="0">
                <a:solidFill>
                  <a:srgbClr val="D58520"/>
                </a:solidFill>
                <a:ea typeface="MS Gothic" pitchFamily="49" charset="-128"/>
                <a:cs typeface="Arial" charset="0"/>
              </a:rPr>
              <a:t>5</a:t>
            </a:r>
            <a:r>
              <a:rPr lang="en-GB" b="1" dirty="0">
                <a:solidFill>
                  <a:srgbClr val="C4652D">
                    <a:lumMod val="75000"/>
                  </a:srgbClr>
                </a:solidFill>
                <a:ea typeface="MS Gothic" pitchFamily="49" charset="-128"/>
                <a:cs typeface="Arial" charset="0"/>
              </a:rPr>
              <a:t> </a:t>
            </a:r>
            <a:r>
              <a:rPr lang="en-GB" dirty="0">
                <a:solidFill>
                  <a:srgbClr val="0070C0"/>
                </a:solidFill>
                <a:ea typeface="MS Gothic" pitchFamily="49" charset="-128"/>
                <a:cs typeface="Arial" charset="0"/>
              </a:rPr>
              <a:t>Research Laboratories</a:t>
            </a:r>
          </a:p>
          <a:p>
            <a:pPr marL="285750" lvl="0" indent="-2857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n-GB" b="1" dirty="0">
                <a:solidFill>
                  <a:srgbClr val="D58520"/>
                </a:solidFill>
                <a:ea typeface="MS Gothic" pitchFamily="49" charset="-128"/>
                <a:cs typeface="Arial" charset="0"/>
              </a:rPr>
              <a:t>13</a:t>
            </a:r>
            <a:r>
              <a:rPr lang="en-GB" b="1" dirty="0">
                <a:solidFill>
                  <a:srgbClr val="FF0000"/>
                </a:solidFill>
                <a:ea typeface="MS Gothic" pitchFamily="49" charset="-128"/>
                <a:cs typeface="Arial" charset="0"/>
              </a:rPr>
              <a:t> </a:t>
            </a:r>
            <a:r>
              <a:rPr lang="en-GB" dirty="0">
                <a:solidFill>
                  <a:srgbClr val="0070C0"/>
                </a:solidFill>
                <a:ea typeface="MS Gothic" pitchFamily="49" charset="-128"/>
                <a:cs typeface="Arial" charset="0"/>
              </a:rPr>
              <a:t>Territorial offices</a:t>
            </a:r>
          </a:p>
          <a:p>
            <a:pPr marL="285750" lvl="0" indent="-2857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n-GB" b="1" dirty="0">
                <a:solidFill>
                  <a:srgbClr val="D58520"/>
                </a:solidFill>
                <a:ea typeface="MS Gothic" pitchFamily="49" charset="-128"/>
                <a:cs typeface="Arial" charset="0"/>
              </a:rPr>
              <a:t>Brussels </a:t>
            </a:r>
            <a:r>
              <a:rPr lang="en-GB" dirty="0">
                <a:solidFill>
                  <a:srgbClr val="0070C0"/>
                </a:solidFill>
                <a:ea typeface="MS Gothic" pitchFamily="49" charset="-128"/>
                <a:cs typeface="Arial" charset="0"/>
              </a:rPr>
              <a:t>Liaison Office</a:t>
            </a:r>
          </a:p>
          <a:p>
            <a:pPr marL="285750" lvl="0" indent="-2857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n-GB" b="1" dirty="0">
                <a:solidFill>
                  <a:srgbClr val="D58520"/>
                </a:solidFill>
                <a:ea typeface="MS Gothic" pitchFamily="49" charset="-128"/>
                <a:cs typeface="Arial" charset="0"/>
              </a:rPr>
              <a:t>Headquarters </a:t>
            </a:r>
            <a:r>
              <a:rPr lang="en-GB" dirty="0">
                <a:solidFill>
                  <a:srgbClr val="0070C0"/>
                </a:solidFill>
                <a:ea typeface="MS Gothic" pitchFamily="49" charset="-128"/>
                <a:cs typeface="Arial" charset="0"/>
              </a:rPr>
              <a:t>in </a:t>
            </a:r>
            <a:r>
              <a:rPr lang="en-GB" dirty="0" smtClean="0">
                <a:solidFill>
                  <a:srgbClr val="0070C0"/>
                </a:solidFill>
                <a:ea typeface="MS Gothic" pitchFamily="49" charset="-128"/>
                <a:cs typeface="Arial" charset="0"/>
              </a:rPr>
              <a:t>Rome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4" name="Segnaposto testo 2"/>
          <p:cNvSpPr>
            <a:spLocks noGrp="1"/>
          </p:cNvSpPr>
          <p:nvPr>
            <p:ph type="body" sz="quarter" idx="3"/>
          </p:nvPr>
        </p:nvSpPr>
        <p:spPr>
          <a:xfrm>
            <a:off x="5132183" y="970004"/>
            <a:ext cx="2964193" cy="400110"/>
          </a:xfrm>
        </p:spPr>
        <p:txBody>
          <a:bodyPr wrap="square">
            <a:spAutoFit/>
          </a:bodyPr>
          <a:lstStyle/>
          <a:p>
            <a:r>
              <a:rPr lang="it-IT" dirty="0" err="1"/>
              <a:t>Research</a:t>
            </a:r>
            <a:r>
              <a:rPr lang="it-IT" dirty="0"/>
              <a:t> </a:t>
            </a:r>
            <a:r>
              <a:rPr lang="it-IT" dirty="0" err="1"/>
              <a:t>facilities</a:t>
            </a:r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5401599" y="3614932"/>
            <a:ext cx="2482808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9263" fontAlgn="base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defRPr/>
            </a:pPr>
            <a:endParaRPr lang="en-GB" altLang="it-IT" sz="100" b="1" dirty="0" smtClean="0">
              <a:solidFill>
                <a:srgbClr val="D585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449263" fontAlgn="base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defRPr/>
            </a:pPr>
            <a:r>
              <a:rPr lang="en-GB" altLang="it-IT" b="1" dirty="0" smtClean="0">
                <a:solidFill>
                  <a:srgbClr val="D585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2514 </a:t>
            </a:r>
            <a:r>
              <a:rPr lang="en-GB" altLang="it-IT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 staff: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313340"/>
              </a:buClr>
              <a:buSzPct val="100000"/>
              <a:buFont typeface="Arial" charset="0"/>
              <a:buChar char="•"/>
              <a:defRPr/>
            </a:pPr>
            <a:r>
              <a:rPr lang="en-GB" altLang="it-IT" b="1" dirty="0">
                <a:solidFill>
                  <a:srgbClr val="3E3F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36%</a:t>
            </a:r>
            <a:r>
              <a:rPr lang="en-GB" altLang="it-IT" b="1" dirty="0">
                <a:solidFill>
                  <a:srgbClr val="D585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it-IT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313340"/>
              </a:buClr>
              <a:buSzPct val="100000"/>
              <a:buFont typeface="Arial" charset="0"/>
              <a:buChar char="•"/>
              <a:defRPr/>
            </a:pPr>
            <a:r>
              <a:rPr lang="en-GB" altLang="it-IT" b="1" dirty="0">
                <a:solidFill>
                  <a:srgbClr val="3E3F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59%</a:t>
            </a:r>
            <a:r>
              <a:rPr lang="en-GB" altLang="it-IT" b="1" dirty="0">
                <a:solidFill>
                  <a:srgbClr val="D585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it-IT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graduates</a:t>
            </a:r>
          </a:p>
        </p:txBody>
      </p:sp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7" y="1311988"/>
            <a:ext cx="4720547" cy="3048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745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Need</a:t>
            </a:r>
            <a:r>
              <a:rPr lang="it-IT" dirty="0" smtClean="0"/>
              <a:t> for a </a:t>
            </a:r>
            <a:r>
              <a:rPr lang="it-IT" dirty="0" err="1" smtClean="0"/>
              <a:t>transition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02C7C199-0D0D-7840-A88D-785280B31CF7}" type="slidenum">
              <a:rPr lang="it-IT" smtClean="0"/>
              <a:t>6</a:t>
            </a:fld>
            <a:endParaRPr lang="it-IT" dirty="0"/>
          </a:p>
        </p:txBody>
      </p:sp>
      <p:pic>
        <p:nvPicPr>
          <p:cNvPr id="8" name="Bild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7" y="833694"/>
            <a:ext cx="8688278" cy="3933570"/>
          </a:xfrm>
          <a:prstGeom prst="rect">
            <a:avLst/>
          </a:prstGeom>
        </p:spPr>
      </p:pic>
      <p:cxnSp>
        <p:nvCxnSpPr>
          <p:cNvPr id="9" name="Straight Arrow Connector 3"/>
          <p:cNvCxnSpPr/>
          <p:nvPr/>
        </p:nvCxnSpPr>
        <p:spPr>
          <a:xfrm>
            <a:off x="4386196" y="2062652"/>
            <a:ext cx="0" cy="135704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4"/>
          <p:cNvSpPr txBox="1"/>
          <p:nvPr/>
        </p:nvSpPr>
        <p:spPr>
          <a:xfrm>
            <a:off x="4549625" y="2348943"/>
            <a:ext cx="2836644" cy="344128"/>
          </a:xfrm>
          <a:prstGeom prst="rect">
            <a:avLst/>
          </a:prstGeom>
          <a:noFill/>
        </p:spPr>
        <p:txBody>
          <a:bodyPr wrap="square" lIns="18000" tIns="18000" rIns="18000" bIns="18000" rtlCol="0">
            <a:spAutoFit/>
          </a:bodyPr>
          <a:lstStyle/>
          <a:p>
            <a:r>
              <a:rPr lang="en-GB" sz="2000" kern="1200" baseline="0" dirty="0" smtClean="0">
                <a:solidFill>
                  <a:schemeClr val="tx1"/>
                </a:solidFill>
              </a:rPr>
              <a:t>40-70% reduction</a:t>
            </a:r>
          </a:p>
        </p:txBody>
      </p:sp>
    </p:spTree>
    <p:extLst>
      <p:ext uri="{BB962C8B-B14F-4D97-AF65-F5344CB8AC3E}">
        <p14:creationId xmlns:p14="http://schemas.microsoft.com/office/powerpoint/2010/main" val="2856905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What</a:t>
            </a:r>
            <a:r>
              <a:rPr lang="it-IT" dirty="0" smtClean="0"/>
              <a:t> a </a:t>
            </a:r>
            <a:r>
              <a:rPr lang="it-IT" dirty="0" err="1" smtClean="0"/>
              <a:t>transition</a:t>
            </a:r>
            <a:r>
              <a:rPr lang="it-IT" dirty="0" smtClean="0"/>
              <a:t> </a:t>
            </a:r>
            <a:r>
              <a:rPr lang="it-IT" dirty="0" err="1" smtClean="0"/>
              <a:t>really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02C7C199-0D0D-7840-A88D-785280B31CF7}" type="slidenum">
              <a:rPr lang="it-IT" smtClean="0"/>
              <a:t>7</a:t>
            </a:fld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350192" y="-670000"/>
            <a:ext cx="3864731" cy="680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45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What</a:t>
            </a:r>
            <a:r>
              <a:rPr lang="it-IT" dirty="0" smtClean="0"/>
              <a:t> a </a:t>
            </a:r>
            <a:r>
              <a:rPr lang="it-IT" dirty="0" err="1" smtClean="0"/>
              <a:t>transition</a:t>
            </a:r>
            <a:r>
              <a:rPr lang="it-IT" dirty="0" smtClean="0"/>
              <a:t> </a:t>
            </a:r>
            <a:r>
              <a:rPr lang="it-IT" dirty="0" err="1" smtClean="0"/>
              <a:t>really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02C7C199-0D0D-7840-A88D-785280B31CF7}" type="slidenum">
              <a:rPr lang="it-IT" smtClean="0"/>
              <a:t>8</a:t>
            </a:fld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27017" y="267586"/>
            <a:ext cx="385585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62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02C7C199-0D0D-7840-A88D-785280B31CF7}" type="slidenum">
              <a:rPr lang="it-IT" smtClean="0"/>
              <a:t>9</a:t>
            </a:fld>
            <a:endParaRPr lang="it-IT" dirty="0"/>
          </a:p>
        </p:txBody>
      </p:sp>
      <p:graphicFrame>
        <p:nvGraphicFramePr>
          <p:cNvPr id="5" name="Diagram 266"/>
          <p:cNvGraphicFramePr/>
          <p:nvPr>
            <p:extLst>
              <p:ext uri="{D42A27DB-BD31-4B8C-83A1-F6EECF244321}">
                <p14:modId xmlns:p14="http://schemas.microsoft.com/office/powerpoint/2010/main" val="3413386349"/>
              </p:ext>
            </p:extLst>
          </p:nvPr>
        </p:nvGraphicFramePr>
        <p:xfrm>
          <a:off x="953352" y="1671886"/>
          <a:ext cx="7072362" cy="3198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dirty="0" smtClean="0"/>
              <a:t>3 E’s of Sound Energy Policy</a:t>
            </a:r>
          </a:p>
        </p:txBody>
      </p:sp>
    </p:spTree>
    <p:extLst>
      <p:ext uri="{BB962C8B-B14F-4D97-AF65-F5344CB8AC3E}">
        <p14:creationId xmlns:p14="http://schemas.microsoft.com/office/powerpoint/2010/main" val="2543403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ModelloTemplateENEAi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91440" tIns="0" rIns="91440" bIns="0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ModelloTemplateENEAita.potx</Template>
  <TotalTime>1307</TotalTime>
  <Words>656</Words>
  <Application>Microsoft Macintosh PowerPoint</Application>
  <PresentationFormat>Presentazione su schermo (16:9)</PresentationFormat>
  <Paragraphs>87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ModelloTemplateENEAita</vt:lpstr>
      <vt:lpstr>Energy Transition</vt:lpstr>
      <vt:lpstr>OUTLOOK</vt:lpstr>
      <vt:lpstr>About ENEA</vt:lpstr>
      <vt:lpstr>Activities</vt:lpstr>
      <vt:lpstr>Research Facilities and Staff</vt:lpstr>
      <vt:lpstr>Need for a transition</vt:lpstr>
      <vt:lpstr>What a transition really is</vt:lpstr>
      <vt:lpstr>What a transition really is</vt:lpstr>
      <vt:lpstr>3 E’s of Sound Energy Policy</vt:lpstr>
      <vt:lpstr>Generate multiple benefits</vt:lpstr>
      <vt:lpstr>The Technology Mechanism</vt:lpstr>
      <vt:lpstr>CTCN Mandate, Services and Structure</vt:lpstr>
      <vt:lpstr>CTCN Technical Assistance</vt:lpstr>
      <vt:lpstr>CTCN Technical Assistance</vt:lpstr>
      <vt:lpstr>CTCN Technical Assistance</vt:lpstr>
      <vt:lpstr>CTCN Technical Assistance</vt:lpstr>
      <vt:lpstr>Presentazione di PowerPoint</vt:lpstr>
      <vt:lpstr>CONCLUSIONS</vt:lpstr>
    </vt:vector>
  </TitlesOfParts>
  <Company>ENEA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Serena Lucibello</dc:creator>
  <cp:lastModifiedBy>Sergio La Motta</cp:lastModifiedBy>
  <cp:revision>141</cp:revision>
  <cp:lastPrinted>2017-09-05T14:16:46Z</cp:lastPrinted>
  <dcterms:created xsi:type="dcterms:W3CDTF">2017-01-03T12:35:40Z</dcterms:created>
  <dcterms:modified xsi:type="dcterms:W3CDTF">2017-09-05T14:18:46Z</dcterms:modified>
</cp:coreProperties>
</file>