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317" r:id="rId4"/>
    <p:sldId id="318" r:id="rId5"/>
    <p:sldId id="319" r:id="rId6"/>
    <p:sldId id="28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020" autoAdjust="0"/>
  </p:normalViewPr>
  <p:slideViewPr>
    <p:cSldViewPr>
      <p:cViewPr varScale="1">
        <p:scale>
          <a:sx n="85" d="100"/>
          <a:sy n="85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40021B-6C28-496F-A0D2-18D9E7D9B964}" type="datetimeFigureOut">
              <a:rPr lang="fr-FR" smtClean="0"/>
              <a:t>07/09/2017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20A34E-7BBE-43C2-A1B1-4551E167BD1B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700808"/>
            <a:ext cx="8458200" cy="1470025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Crowdfunding wind farms in Champagne Berrichonne: towards acceptability of facilities?</a:t>
            </a:r>
            <a:endParaRPr lang="fr-FR" sz="2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899938"/>
            <a:ext cx="5097016" cy="1752600"/>
          </a:xfrm>
        </p:spPr>
        <p:txBody>
          <a:bodyPr>
            <a:normAutofit/>
          </a:bodyPr>
          <a:lstStyle/>
          <a:p>
            <a:r>
              <a:rPr lang="fr-FR" sz="2000" dirty="0"/>
              <a:t>2nd </a:t>
            </a:r>
            <a:r>
              <a:rPr lang="fr-FR" sz="2000" dirty="0" err="1"/>
              <a:t>Geoprogress</a:t>
            </a:r>
            <a:r>
              <a:rPr lang="fr-FR" sz="2000" dirty="0"/>
              <a:t> Global Forum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2365"/>
            <a:ext cx="1019999" cy="7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oneTexte 5"/>
          <p:cNvSpPr txBox="1"/>
          <p:nvPr/>
        </p:nvSpPr>
        <p:spPr>
          <a:xfrm>
            <a:off x="5508104" y="6497986"/>
            <a:ext cx="36358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CEDETE Laboratory, University of Orleans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6282543"/>
            <a:ext cx="44644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Romain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Garcia, PhD student in </a:t>
            </a:r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géography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Supervisor: F. </a:t>
            </a:r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Ardillier-Carras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, Professor of geography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3491880" y="4365104"/>
            <a:ext cx="2443298" cy="1800000"/>
            <a:chOff x="3568862" y="4365104"/>
            <a:chExt cx="2443298" cy="180000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136" y="4365104"/>
              <a:ext cx="2400000" cy="1800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" name="ZoneTexte 8"/>
            <p:cNvSpPr txBox="1"/>
            <p:nvPr/>
          </p:nvSpPr>
          <p:spPr>
            <a:xfrm>
              <a:off x="3568862" y="4427819"/>
              <a:ext cx="2443298" cy="165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accent3">
                      <a:lumMod val="75000"/>
                    </a:schemeClr>
                  </a:solidFill>
                  <a:effectLst/>
                  <a:latin typeface="+mj-lt"/>
                </a:rPr>
                <a:t>Parc éolien de St-Georges-sur-Arnon (Indre)</a:t>
              </a: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5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fr-FR" sz="900" dirty="0">
                <a:solidFill>
                  <a:schemeClr val="accent3">
                    <a:lumMod val="75000"/>
                  </a:schemeClr>
                </a:solidFill>
                <a:latin typeface="+mj-lt"/>
              </a:endParaRPr>
            </a:p>
            <a:p>
              <a:pPr algn="ctr"/>
              <a:r>
                <a:rPr lang="fr-FR" sz="900" dirty="0">
                  <a:solidFill>
                    <a:schemeClr val="bg1">
                      <a:lumMod val="95000"/>
                    </a:schemeClr>
                  </a:solidFill>
                  <a:latin typeface="+mj-lt"/>
                </a:rPr>
                <a:t>Cliché : R. Garcia, 2015</a:t>
              </a: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22" y="210107"/>
            <a:ext cx="3697826" cy="75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8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Wind development in rural areas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5"/>
            <a:ext cx="8229600" cy="5832649"/>
          </a:xfrm>
        </p:spPr>
        <p:txBody>
          <a:bodyPr/>
          <a:lstStyle/>
          <a:p>
            <a:pPr algn="just"/>
            <a:r>
              <a:rPr lang="en-US" sz="2200" dirty="0"/>
              <a:t>Dynamic wind development for 15 years in France, which has led to a change in rural areas (the appearance of agro-energy landscapes, conflicts of use in particular)</a:t>
            </a:r>
            <a:r>
              <a:rPr lang="fr-FR" sz="2200" dirty="0"/>
              <a:t>;</a:t>
            </a:r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2200" dirty="0"/>
          </a:p>
          <a:p>
            <a:pPr marL="109728" indent="0" algn="just">
              <a:buNone/>
            </a:pPr>
            <a:endParaRPr lang="fr-FR" sz="2400" dirty="0"/>
          </a:p>
          <a:p>
            <a:pPr algn="just"/>
            <a:r>
              <a:rPr lang="en-US" sz="2200" dirty="0"/>
              <a:t>Acceptability is a "process of political evaluation of a project that interacts with a plurality of actors and on the basis of which ... institutional rules are recognized as legitimate" (Fortin, 2013)</a:t>
            </a:r>
            <a:r>
              <a:rPr lang="fr-FR" sz="2200" dirty="0"/>
              <a:t>.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3334344" y="2636912"/>
            <a:ext cx="2496000" cy="1872000"/>
            <a:chOff x="3275856" y="4905360"/>
            <a:chExt cx="2496000" cy="187200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4905360"/>
              <a:ext cx="2496000" cy="1872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ZoneTexte 6"/>
            <p:cNvSpPr txBox="1"/>
            <p:nvPr/>
          </p:nvSpPr>
          <p:spPr>
            <a:xfrm>
              <a:off x="3309032" y="4941168"/>
              <a:ext cx="2380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rgbClr val="002060"/>
                  </a:solidFill>
                </a:rPr>
                <a:t>Virgin </a:t>
              </a:r>
              <a:r>
                <a:rPr lang="fr-FR" sz="1000" dirty="0" err="1">
                  <a:solidFill>
                    <a:srgbClr val="002060"/>
                  </a:solidFill>
                </a:rPr>
                <a:t>windmill</a:t>
              </a:r>
              <a:r>
                <a:rPr lang="fr-FR" sz="1000" dirty="0">
                  <a:solidFill>
                    <a:srgbClr val="002060"/>
                  </a:solidFill>
                </a:rPr>
                <a:t> </a:t>
              </a:r>
              <a:r>
                <a:rPr lang="fr-FR" sz="1000" dirty="0" err="1">
                  <a:solidFill>
                    <a:srgbClr val="002060"/>
                  </a:solidFill>
                </a:rPr>
                <a:t>landscape</a:t>
              </a:r>
              <a:r>
                <a:rPr lang="fr-FR" sz="1000" dirty="0">
                  <a:solidFill>
                    <a:srgbClr val="002060"/>
                  </a:solidFill>
                </a:rPr>
                <a:t>, Tilly, Indre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081464" y="6495147"/>
              <a:ext cx="9861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>
                  <a:solidFill>
                    <a:schemeClr val="bg1">
                      <a:lumMod val="75000"/>
                    </a:schemeClr>
                  </a:solidFill>
                </a:rPr>
                <a:t>R. Garcia, 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05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de-DE" sz="3000" dirty="0"/>
              <a:t>Wind power in Champagne Berrichonne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Since 2009, the landscape has evolved with the installation of the first wind turbines in the territory. This wind development has continued quite significantly in northern Champagne Berrichonne: nowadays a true </a:t>
            </a:r>
            <a:r>
              <a:rPr lang="en-US" sz="2200" dirty="0" err="1"/>
              <a:t>agroenergy</a:t>
            </a:r>
            <a:r>
              <a:rPr lang="en-US" sz="2200" dirty="0"/>
              <a:t> landscape is visible.</a:t>
            </a:r>
          </a:p>
          <a:p>
            <a:pPr algn="just"/>
            <a:endParaRPr lang="en-US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marL="109728" indent="0" algn="just">
              <a:buNone/>
            </a:pPr>
            <a:endParaRPr lang="fr-FR" sz="500" dirty="0"/>
          </a:p>
          <a:p>
            <a:pPr algn="just"/>
            <a:endParaRPr lang="fr-FR" sz="2200" dirty="0"/>
          </a:p>
          <a:p>
            <a:pPr algn="just"/>
            <a:endParaRPr lang="fr-FR" sz="2400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475656" y="3253912"/>
            <a:ext cx="6264696" cy="2479344"/>
            <a:chOff x="1691680" y="3469936"/>
            <a:chExt cx="6264696" cy="24793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223667"/>
              <a:ext cx="2286000" cy="1725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4223667"/>
              <a:ext cx="3035300" cy="1725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1691680" y="3469936"/>
              <a:ext cx="6264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Photos n ° 1 and 2: </a:t>
              </a:r>
              <a:r>
                <a:rPr lang="en-US" dirty="0" err="1"/>
                <a:t>Agroenergy</a:t>
              </a:r>
              <a:r>
                <a:rPr lang="en-US" dirty="0"/>
                <a:t> landscape in Champagne-Berrichonne (Saint-Georges-sur-Arnon and </a:t>
              </a:r>
              <a:r>
                <a:rPr lang="en-US" dirty="0" err="1"/>
                <a:t>Issoudun</a:t>
              </a:r>
              <a:r>
                <a:rPr lang="en-US" dirty="0"/>
                <a:t>)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3081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9992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Opinions about wind development in Champagne </a:t>
            </a:r>
            <a:r>
              <a:rPr lang="en-US" sz="2800" dirty="0" err="1"/>
              <a:t>berrichone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832648"/>
          </a:xfrm>
        </p:spPr>
        <p:txBody>
          <a:bodyPr>
            <a:normAutofit/>
          </a:bodyPr>
          <a:lstStyle/>
          <a:p>
            <a:pPr algn="just"/>
            <a:endParaRPr lang="en-US" sz="2200" dirty="0"/>
          </a:p>
          <a:p>
            <a:pPr algn="just"/>
            <a:endParaRPr lang="en-US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marL="109728" indent="0" algn="just">
              <a:buNone/>
            </a:pPr>
            <a:endParaRPr lang="fr-FR" sz="500" dirty="0"/>
          </a:p>
          <a:p>
            <a:pPr algn="just"/>
            <a:endParaRPr lang="fr-FR" sz="2200" dirty="0"/>
          </a:p>
          <a:p>
            <a:pPr algn="just"/>
            <a:endParaRPr lang="fr-F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28800"/>
            <a:ext cx="4731262" cy="28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731262" cy="28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6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9992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Saint-Georges-sur-Arnon, a participative project  accepted by citizens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The opposition is limited on the wind in the commune despite some doubts on the sector;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The development has been achieved with relatively good information to the public;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The wind farm built in 2009 allows residents to invest in them and receive dividends, which are tied to the production of wind turbines;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It seems that the process of financial participation of the residents makes it possible to reduce the opposition.</a:t>
            </a:r>
          </a:p>
          <a:p>
            <a:pPr algn="just"/>
            <a:endParaRPr lang="en-US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algn="just"/>
            <a:endParaRPr lang="fr-FR" sz="2200" dirty="0"/>
          </a:p>
          <a:p>
            <a:pPr marL="109728" indent="0" algn="just">
              <a:buNone/>
            </a:pPr>
            <a:endParaRPr lang="fr-FR" sz="500" dirty="0"/>
          </a:p>
          <a:p>
            <a:pPr algn="just"/>
            <a:endParaRPr lang="fr-FR" sz="2200" dirty="0"/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0923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3600" i="1" dirty="0" err="1">
                <a:latin typeface="+mn-lt"/>
              </a:rPr>
              <a:t>Thank</a:t>
            </a:r>
            <a:r>
              <a:rPr lang="fr-FR" sz="3600" i="1" dirty="0">
                <a:latin typeface="+mn-lt"/>
              </a:rPr>
              <a:t> </a:t>
            </a:r>
            <a:r>
              <a:rPr lang="fr-FR" sz="3600" i="1" dirty="0" err="1">
                <a:latin typeface="+mn-lt"/>
              </a:rPr>
              <a:t>you</a:t>
            </a:r>
            <a:endParaRPr lang="fr-FR" sz="3600" i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pPr marL="411480" lvl="1" indent="0">
              <a:buNone/>
            </a:pPr>
            <a:endParaRPr lang="fr-FR" sz="2200" dirty="0"/>
          </a:p>
          <a:p>
            <a:endParaRPr lang="fr-FR" sz="2400" dirty="0"/>
          </a:p>
          <a:p>
            <a:pPr marL="109728" indent="0">
              <a:buNone/>
            </a:pPr>
            <a:endParaRPr lang="fr-FR" sz="2400" dirty="0"/>
          </a:p>
          <a:p>
            <a:pPr lvl="1"/>
            <a:endParaRPr lang="fr-FR" sz="2200" dirty="0"/>
          </a:p>
          <a:p>
            <a:pPr marL="109728" indent="0">
              <a:buNone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25163" y="6465530"/>
            <a:ext cx="165782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Romain Garcia</a:t>
            </a:r>
          </a:p>
          <a:p>
            <a:r>
              <a:rPr lang="fr-FR" sz="1100" dirty="0"/>
              <a:t>rgarcia.geo@gmail.com</a:t>
            </a:r>
          </a:p>
          <a:p>
            <a:endParaRPr lang="fr-FR" sz="11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732240" y="646553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2nd </a:t>
            </a:r>
            <a:r>
              <a:rPr lang="fr-FR" sz="1100" dirty="0" err="1"/>
              <a:t>Geoprogress</a:t>
            </a:r>
            <a:r>
              <a:rPr lang="fr-FR" sz="1100" dirty="0"/>
              <a:t> Global Forum</a:t>
            </a:r>
          </a:p>
          <a:p>
            <a:endParaRPr lang="fr-FR" sz="1100" dirty="0"/>
          </a:p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000" y="2459591"/>
            <a:ext cx="5248000" cy="29520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086613" y="5134592"/>
            <a:ext cx="2781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Wörrstatd</a:t>
            </a:r>
            <a:r>
              <a:rPr lang="fr-FR" sz="1200" dirty="0">
                <a:solidFill>
                  <a:schemeClr val="bg1"/>
                </a:solidFill>
              </a:rPr>
              <a:t> (Germany). R. Garcia, 2016</a:t>
            </a:r>
          </a:p>
        </p:txBody>
      </p:sp>
    </p:spTree>
    <p:extLst>
      <p:ext uri="{BB962C8B-B14F-4D97-AF65-F5344CB8AC3E}">
        <p14:creationId xmlns:p14="http://schemas.microsoft.com/office/powerpoint/2010/main" val="12060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5135</TotalTime>
  <Words>313</Words>
  <Application>Microsoft Office PowerPoint</Application>
  <PresentationFormat>Affichage à l'écran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Trebuchet MS</vt:lpstr>
      <vt:lpstr>Wingdings 2</vt:lpstr>
      <vt:lpstr>Urbain</vt:lpstr>
      <vt:lpstr>Crowdfunding wind farms in Champagne Berrichonne: towards acceptability of facilities?</vt:lpstr>
      <vt:lpstr>Wind development in rural areas</vt:lpstr>
      <vt:lpstr>Wind power in Champagne Berrichonne </vt:lpstr>
      <vt:lpstr>Opinions about wind development in Champagne berrichone</vt:lpstr>
      <vt:lpstr>Saint-Georges-sur-Arnon, a participative project  accepted by citizens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L’implantation de parcs éoliens et l'acceptation des installations par la population locale des communes rurales de l’axe ligérien.</dc:title>
  <dc:creator>Administrator</dc:creator>
  <cp:lastModifiedBy>Romain Garcia</cp:lastModifiedBy>
  <cp:revision>235</cp:revision>
  <dcterms:created xsi:type="dcterms:W3CDTF">2015-03-11T11:42:05Z</dcterms:created>
  <dcterms:modified xsi:type="dcterms:W3CDTF">2017-09-07T09:21:10Z</dcterms:modified>
</cp:coreProperties>
</file>