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271" r:id="rId4"/>
    <p:sldId id="263" r:id="rId5"/>
    <p:sldId id="267" r:id="rId6"/>
    <p:sldId id="274" r:id="rId7"/>
    <p:sldId id="289" r:id="rId8"/>
    <p:sldId id="286" r:id="rId9"/>
    <p:sldId id="290" r:id="rId10"/>
    <p:sldId id="277" r:id="rId11"/>
    <p:sldId id="276" r:id="rId12"/>
    <p:sldId id="278" r:id="rId13"/>
    <p:sldId id="279" r:id="rId14"/>
    <p:sldId id="282" r:id="rId15"/>
    <p:sldId id="284" r:id="rId16"/>
    <p:sldId id="268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CCBDFC72-23D8-4448-BDB2-766AADDD4324}">
          <p14:sldIdLst>
            <p14:sldId id="256"/>
          </p14:sldIdLst>
        </p14:section>
        <p14:section name="Sezione senza titolo" id="{73249FCA-67DF-46BB-8AB6-D8F79304965E}">
          <p14:sldIdLst>
            <p14:sldId id="271"/>
            <p14:sldId id="263"/>
            <p14:sldId id="267"/>
            <p14:sldId id="274"/>
            <p14:sldId id="289"/>
            <p14:sldId id="286"/>
            <p14:sldId id="290"/>
            <p14:sldId id="277"/>
            <p14:sldId id="276"/>
            <p14:sldId id="278"/>
            <p14:sldId id="279"/>
            <p14:sldId id="282"/>
            <p14:sldId id="284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5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E578A-3BC7-47A9-9655-290E11FF83DB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F2846C-262C-42F9-A793-491BB0FC7277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994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403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9122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461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779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6661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259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360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71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9995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76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93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981582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218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5076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11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53238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333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9493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028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7916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93324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9301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B1E66-DADF-459E-8197-04EFE7F059BC}" type="datetimeFigureOut">
              <a:rPr lang="it-IT" smtClean="0"/>
              <a:pPr/>
              <a:t>07/09/2017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2189A-820B-4C87-BA2F-37E35E94C87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477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29310-8E6E-4102-BD35-2E05FB5BF077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07/09/2017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B51EE-42B7-479B-BE96-8A4DADB76042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07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987824" y="6453336"/>
            <a:ext cx="316835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807804" y="645333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4F81BD"/>
                </a:solidFill>
              </a:rPr>
              <a:t>www.efficienzaenergetica.enea.it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824099" y="1628800"/>
            <a:ext cx="748883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</a:rPr>
              <a:t>Preliminary </a:t>
            </a:r>
            <a:r>
              <a:rPr lang="en-US" sz="2800" dirty="0">
                <a:solidFill>
                  <a:prstClr val="black"/>
                </a:solidFill>
              </a:rPr>
              <a:t>analysis of the potential benefit of thermoregulation systems and individual metering of heat consumptions in the Italian residential building stock</a:t>
            </a:r>
            <a:endParaRPr lang="it-IT" sz="2800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940152" y="4911551"/>
            <a:ext cx="2880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104176"/>
                </a:solidFill>
                <a:ea typeface="MS Gothic" pitchFamily="49" charset="-128"/>
                <a:cs typeface="Arial" charset="0"/>
              </a:rPr>
              <a:t>Eng. </a:t>
            </a:r>
            <a:r>
              <a:rPr lang="en-US" sz="2400" dirty="0" err="1">
                <a:solidFill>
                  <a:srgbClr val="104176"/>
                </a:solidFill>
                <a:ea typeface="MS Gothic" pitchFamily="49" charset="-128"/>
                <a:cs typeface="Arial" charset="0"/>
              </a:rPr>
              <a:t>Biagio</a:t>
            </a:r>
            <a:r>
              <a:rPr lang="en-US" sz="2400" dirty="0">
                <a:solidFill>
                  <a:srgbClr val="104176"/>
                </a:solidFill>
                <a:ea typeface="MS Gothic" pitchFamily="49" charset="-128"/>
                <a:cs typeface="Arial" charset="0"/>
              </a:rPr>
              <a:t> Di </a:t>
            </a:r>
            <a:r>
              <a:rPr lang="en-US" sz="2400" dirty="0" err="1">
                <a:solidFill>
                  <a:srgbClr val="104176"/>
                </a:solidFill>
                <a:ea typeface="MS Gothic" pitchFamily="49" charset="-128"/>
                <a:cs typeface="Arial" charset="0"/>
              </a:rPr>
              <a:t>Pietra</a:t>
            </a:r>
            <a:endParaRPr lang="en-US" sz="2400" dirty="0">
              <a:solidFill>
                <a:srgbClr val="104176"/>
              </a:solidFill>
              <a:ea typeface="MS Gothic" pitchFamily="49" charset="-128"/>
              <a:cs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1674" y="5517232"/>
            <a:ext cx="13049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sellaDiTesto 9"/>
          <p:cNvSpPr txBox="1"/>
          <p:nvPr/>
        </p:nvSpPr>
        <p:spPr>
          <a:xfrm>
            <a:off x="539552" y="4225573"/>
            <a:ext cx="8280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prstClr val="black"/>
                </a:solidFill>
              </a:rPr>
              <a:t>2nd GGF Intern. Conf. on "Sustainability and Energy Issues" - Brussels, </a:t>
            </a:r>
            <a:r>
              <a:rPr lang="en-US" sz="2000" dirty="0" smtClean="0">
                <a:solidFill>
                  <a:prstClr val="black"/>
                </a:solidFill>
              </a:rPr>
              <a:t>September  </a:t>
            </a:r>
            <a:r>
              <a:rPr lang="en-US" sz="2000" dirty="0">
                <a:solidFill>
                  <a:prstClr val="black"/>
                </a:solidFill>
              </a:rPr>
              <a:t>7th, 2017</a:t>
            </a:r>
            <a:endParaRPr lang="it-IT" sz="2000" dirty="0">
              <a:solidFill>
                <a:prstClr val="black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3422183"/>
            <a:ext cx="633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I. </a:t>
            </a:r>
            <a:r>
              <a:rPr lang="it-IT" dirty="0" smtClean="0"/>
              <a:t>Bertini, </a:t>
            </a:r>
            <a:r>
              <a:rPr lang="it-IT" dirty="0"/>
              <a:t>L. </a:t>
            </a:r>
            <a:r>
              <a:rPr lang="it-IT" dirty="0" smtClean="0"/>
              <a:t>Canale, </a:t>
            </a:r>
            <a:r>
              <a:rPr lang="it-IT" dirty="0"/>
              <a:t>M. </a:t>
            </a:r>
            <a:r>
              <a:rPr lang="it-IT" dirty="0" smtClean="0"/>
              <a:t>Dell’Isola, </a:t>
            </a:r>
            <a:r>
              <a:rPr lang="it-IT" u="sng" dirty="0"/>
              <a:t>B. Di </a:t>
            </a:r>
            <a:r>
              <a:rPr lang="it-IT" u="sng" dirty="0" smtClean="0"/>
              <a:t>Pietra</a:t>
            </a:r>
            <a:r>
              <a:rPr lang="it-IT" dirty="0" smtClean="0"/>
              <a:t>, </a:t>
            </a:r>
            <a:r>
              <a:rPr lang="it-IT" dirty="0"/>
              <a:t>G. </a:t>
            </a:r>
            <a:r>
              <a:rPr lang="it-IT" dirty="0" smtClean="0"/>
              <a:t>Ficco, </a:t>
            </a:r>
            <a:r>
              <a:rPr lang="it-IT" dirty="0" err="1" smtClean="0"/>
              <a:t>G.Puglisi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6881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 idx="4294967295"/>
          </p:nvPr>
        </p:nvSpPr>
        <p:spPr>
          <a:xfrm>
            <a:off x="251520" y="-99392"/>
            <a:ext cx="8229600" cy="1143000"/>
          </a:xfrm>
        </p:spPr>
        <p:txBody>
          <a:bodyPr/>
          <a:lstStyle/>
          <a:p>
            <a:r>
              <a:rPr lang="it-IT" dirty="0" err="1" smtClean="0"/>
              <a:t>Heating</a:t>
            </a:r>
            <a:r>
              <a:rPr lang="it-IT" dirty="0" smtClean="0"/>
              <a:t> </a:t>
            </a:r>
            <a:r>
              <a:rPr lang="it-IT" dirty="0" err="1"/>
              <a:t>systems</a:t>
            </a:r>
            <a:r>
              <a:rPr lang="it-IT" dirty="0"/>
              <a:t> </a:t>
            </a:r>
            <a:r>
              <a:rPr lang="it-IT" dirty="0" err="1"/>
              <a:t>features</a:t>
            </a:r>
            <a:r>
              <a:rPr lang="it-IT" dirty="0"/>
              <a:t>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241054" y="851227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According </a:t>
            </a:r>
            <a:r>
              <a:rPr lang="en-US" dirty="0" smtClean="0"/>
              <a:t> to ISTAT census</a:t>
            </a:r>
            <a:r>
              <a:rPr lang="en-US" dirty="0"/>
              <a:t>, </a:t>
            </a:r>
            <a:r>
              <a:rPr lang="en-US" dirty="0" smtClean="0"/>
              <a:t>centralized </a:t>
            </a:r>
            <a:r>
              <a:rPr lang="en-US" dirty="0"/>
              <a:t>systems are about 18% of the total thermal systems installed in Italian residential buildings. </a:t>
            </a:r>
            <a:endParaRPr lang="it-IT" dirty="0"/>
          </a:p>
        </p:txBody>
      </p:sp>
      <p:pic>
        <p:nvPicPr>
          <p:cNvPr id="4099" name="Grafico 2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3" b="-24"/>
          <a:stretch>
            <a:fillRect/>
          </a:stretch>
        </p:blipFill>
        <p:spPr bwMode="auto">
          <a:xfrm>
            <a:off x="890976" y="4495249"/>
            <a:ext cx="4435676" cy="2361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72644" y="1497558"/>
            <a:ext cx="88713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About </a:t>
            </a:r>
            <a:r>
              <a:rPr lang="en-US" dirty="0"/>
              <a:t>55% of total central heating </a:t>
            </a:r>
            <a:r>
              <a:rPr lang="en-US" dirty="0" smtClean="0"/>
              <a:t>plants are </a:t>
            </a:r>
            <a:r>
              <a:rPr lang="en-US" dirty="0"/>
              <a:t>located  in three </a:t>
            </a:r>
            <a:r>
              <a:rPr lang="en-US" dirty="0" smtClean="0"/>
              <a:t>regions </a:t>
            </a:r>
            <a:r>
              <a:rPr lang="en-US" dirty="0"/>
              <a:t>(</a:t>
            </a:r>
            <a:r>
              <a:rPr lang="en-US" dirty="0" err="1"/>
              <a:t>Piemonte</a:t>
            </a:r>
            <a:r>
              <a:rPr lang="en-US" dirty="0"/>
              <a:t>, </a:t>
            </a:r>
            <a:r>
              <a:rPr lang="en-US" dirty="0" err="1"/>
              <a:t>Lombardia</a:t>
            </a:r>
            <a:r>
              <a:rPr lang="en-US" dirty="0"/>
              <a:t> e Lazio). The regions with the highest incidence of </a:t>
            </a:r>
            <a:r>
              <a:rPr lang="en-US" dirty="0" err="1"/>
              <a:t>centralised</a:t>
            </a:r>
            <a:r>
              <a:rPr lang="en-US" dirty="0"/>
              <a:t> </a:t>
            </a:r>
            <a:r>
              <a:rPr lang="en-US" dirty="0" smtClean="0"/>
              <a:t>plants </a:t>
            </a:r>
            <a:r>
              <a:rPr lang="en-US" dirty="0"/>
              <a:t>are </a:t>
            </a:r>
            <a:r>
              <a:rPr lang="en-US" dirty="0" smtClean="0"/>
              <a:t>: </a:t>
            </a:r>
            <a:r>
              <a:rPr lang="en-US" dirty="0" err="1" smtClean="0"/>
              <a:t>Piemonte</a:t>
            </a:r>
            <a:r>
              <a:rPr lang="en-US" dirty="0" smtClean="0"/>
              <a:t>, </a:t>
            </a:r>
            <a:r>
              <a:rPr lang="en-US" dirty="0" err="1"/>
              <a:t>T</a:t>
            </a:r>
            <a:r>
              <a:rPr lang="en-US" dirty="0" err="1" smtClean="0"/>
              <a:t>rentino</a:t>
            </a:r>
            <a:r>
              <a:rPr lang="en-US" dirty="0" smtClean="0"/>
              <a:t>, </a:t>
            </a:r>
            <a:r>
              <a:rPr lang="en-US" dirty="0" err="1" smtClean="0"/>
              <a:t>V.D’Aosta</a:t>
            </a:r>
            <a:r>
              <a:rPr lang="en-US" dirty="0" smtClean="0"/>
              <a:t>, </a:t>
            </a:r>
            <a:r>
              <a:rPr lang="en-US" dirty="0" err="1" smtClean="0"/>
              <a:t>Lombardia</a:t>
            </a:r>
            <a:r>
              <a:rPr lang="en-US" dirty="0" smtClean="0"/>
              <a:t> </a:t>
            </a:r>
            <a:endParaRPr lang="it-IT" dirty="0"/>
          </a:p>
          <a:p>
            <a:endParaRPr lang="it-IT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403438"/>
            <a:ext cx="1800200" cy="418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39" y="2456899"/>
            <a:ext cx="46291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32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853828" y="181246"/>
            <a:ext cx="74888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Primary energy </a:t>
            </a:r>
            <a:r>
              <a:rPr lang="en-US" sz="3200" dirty="0"/>
              <a:t>demand for space heating 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457785" y="803975"/>
            <a:ext cx="8280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Primary </a:t>
            </a:r>
            <a:r>
              <a:rPr lang="en-US" b="1" dirty="0"/>
              <a:t>energy </a:t>
            </a:r>
            <a:r>
              <a:rPr lang="en-US" b="1" dirty="0" smtClean="0"/>
              <a:t>for </a:t>
            </a:r>
            <a:r>
              <a:rPr lang="en-US" b="1" dirty="0"/>
              <a:t>space heating of the Italian residential building stock </a:t>
            </a:r>
            <a:r>
              <a:rPr lang="en-US" dirty="0"/>
              <a:t>has been </a:t>
            </a:r>
            <a:r>
              <a:rPr lang="en-US" dirty="0" smtClean="0"/>
              <a:t>estimated </a:t>
            </a:r>
            <a:r>
              <a:rPr lang="en-US" dirty="0"/>
              <a:t>under standard conditions </a:t>
            </a:r>
            <a:r>
              <a:rPr lang="en-US" dirty="0" smtClean="0"/>
              <a:t>according </a:t>
            </a:r>
            <a:r>
              <a:rPr lang="en-US" dirty="0"/>
              <a:t>to </a:t>
            </a:r>
            <a:r>
              <a:rPr lang="en-US" dirty="0" smtClean="0"/>
              <a:t>simplified method of Ministerial </a:t>
            </a:r>
            <a:r>
              <a:rPr lang="en-US" dirty="0"/>
              <a:t>Decree </a:t>
            </a:r>
            <a:r>
              <a:rPr lang="en-US" dirty="0" smtClean="0"/>
              <a:t>26/06/2009</a:t>
            </a:r>
            <a:endParaRPr lang="it-IT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951"/>
          <a:stretch/>
        </p:blipFill>
        <p:spPr bwMode="auto">
          <a:xfrm>
            <a:off x="2727106" y="1460931"/>
            <a:ext cx="5023116" cy="6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427" y="1916832"/>
            <a:ext cx="866963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sellaDiTesto 11"/>
          <p:cNvSpPr txBox="1"/>
          <p:nvPr/>
        </p:nvSpPr>
        <p:spPr>
          <a:xfrm>
            <a:off x="395536" y="5877272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Simplified example of the spreadsheet implemented to estimate regional primary energy </a:t>
            </a:r>
            <a:r>
              <a:rPr lang="en-US" dirty="0" smtClean="0"/>
              <a:t>demand </a:t>
            </a:r>
            <a:r>
              <a:rPr lang="en-US" dirty="0"/>
              <a:t>for each building category </a:t>
            </a:r>
            <a:r>
              <a:rPr lang="en-US" dirty="0" smtClean="0"/>
              <a:t>and for each construction age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0785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539552" y="93120"/>
            <a:ext cx="81369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P</a:t>
            </a:r>
            <a:r>
              <a:rPr lang="en-US" sz="2800" dirty="0" smtClean="0"/>
              <a:t>otential energy saving in </a:t>
            </a:r>
            <a:r>
              <a:rPr lang="en-US" sz="2800" dirty="0"/>
              <a:t>I</a:t>
            </a:r>
            <a:r>
              <a:rPr lang="en-US" sz="2800" dirty="0" smtClean="0"/>
              <a:t>talian building stock</a:t>
            </a:r>
            <a:endParaRPr lang="it-IT" sz="28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855114" y="1088464"/>
            <a:ext cx="61674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primary energy demand for space heating of residential Italian building stock amount to </a:t>
            </a:r>
            <a:r>
              <a:rPr lang="en-US" b="1" dirty="0"/>
              <a:t>about 20.4 </a:t>
            </a:r>
            <a:r>
              <a:rPr lang="en-US" b="1" dirty="0" err="1" smtClean="0"/>
              <a:t>Mtoe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855114" y="2261305"/>
            <a:ext cx="62646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order to estimate the impact </a:t>
            </a:r>
            <a:r>
              <a:rPr lang="en-US" dirty="0" smtClean="0"/>
              <a:t>of </a:t>
            </a:r>
            <a:r>
              <a:rPr lang="en-US" dirty="0"/>
              <a:t>buildings </a:t>
            </a:r>
            <a:r>
              <a:rPr lang="en-US" dirty="0" smtClean="0"/>
              <a:t>obligated </a:t>
            </a:r>
            <a:r>
              <a:rPr lang="en-US" dirty="0"/>
              <a:t>to install heat </a:t>
            </a:r>
            <a:r>
              <a:rPr lang="en-US" dirty="0" smtClean="0"/>
              <a:t>meter </a:t>
            </a:r>
            <a:r>
              <a:rPr lang="en-US" dirty="0"/>
              <a:t>systems, regional consumption was filtered using the following data</a:t>
            </a:r>
            <a:r>
              <a:rPr lang="en-US" dirty="0" smtClean="0"/>
              <a:t>: </a:t>
            </a:r>
          </a:p>
          <a:p>
            <a:endParaRPr lang="en-US" dirty="0" smtClean="0"/>
          </a:p>
          <a:p>
            <a:pPr marL="400050" indent="-400050">
              <a:buFontTx/>
              <a:buAutoNum type="romanLcParenBoth"/>
            </a:pPr>
            <a:r>
              <a:rPr lang="en-US" dirty="0" smtClean="0"/>
              <a:t>Number of building with central </a:t>
            </a:r>
            <a:r>
              <a:rPr lang="en-US" dirty="0"/>
              <a:t>heating </a:t>
            </a:r>
            <a:r>
              <a:rPr lang="en-US" dirty="0" smtClean="0"/>
              <a:t>systems, </a:t>
            </a:r>
            <a:r>
              <a:rPr lang="en-US" dirty="0"/>
              <a:t>(processing data of </a:t>
            </a:r>
            <a:r>
              <a:rPr lang="en-US" dirty="0" err="1"/>
              <a:t>Istat</a:t>
            </a:r>
            <a:r>
              <a:rPr lang="en-US" dirty="0"/>
              <a:t> census )</a:t>
            </a:r>
          </a:p>
          <a:p>
            <a:pPr marL="400050" indent="-400050">
              <a:buAutoNum type="romanLcParenBoth"/>
            </a:pPr>
            <a:r>
              <a:rPr lang="en-AU" dirty="0" smtClean="0"/>
              <a:t> </a:t>
            </a:r>
            <a:r>
              <a:rPr lang="en-US" dirty="0" smtClean="0"/>
              <a:t>Number of </a:t>
            </a:r>
            <a:r>
              <a:rPr lang="en-US" dirty="0"/>
              <a:t>multi-family buildings(excluding single-family house), (processing by </a:t>
            </a:r>
            <a:r>
              <a:rPr lang="en-US" dirty="0" err="1"/>
              <a:t>Istat</a:t>
            </a:r>
            <a:r>
              <a:rPr lang="en-US" dirty="0"/>
              <a:t> </a:t>
            </a:r>
            <a:r>
              <a:rPr lang="en-US" dirty="0" smtClean="0"/>
              <a:t>census)</a:t>
            </a:r>
            <a:endParaRPr lang="en-US" dirty="0"/>
          </a:p>
          <a:p>
            <a:pPr marL="400050" indent="-400050">
              <a:buAutoNum type="romanLcParenBoth"/>
            </a:pPr>
            <a:r>
              <a:rPr lang="en-US" dirty="0"/>
              <a:t>Building </a:t>
            </a:r>
            <a:r>
              <a:rPr lang="en-US" dirty="0" smtClean="0"/>
              <a:t>class, </a:t>
            </a:r>
            <a:r>
              <a:rPr lang="en-US" dirty="0"/>
              <a:t>in which individual heat cost allocators are </a:t>
            </a:r>
            <a:r>
              <a:rPr lang="en-US" dirty="0" smtClean="0"/>
              <a:t>cost-efficient (</a:t>
            </a:r>
            <a:r>
              <a:rPr lang="en-AU" dirty="0" smtClean="0"/>
              <a:t>according </a:t>
            </a:r>
            <a:r>
              <a:rPr lang="en-AU" dirty="0"/>
              <a:t>to UNI EN </a:t>
            </a:r>
            <a:r>
              <a:rPr lang="en-AU" dirty="0" smtClean="0"/>
              <a:t>15459) </a:t>
            </a:r>
            <a:endParaRPr lang="it-IT" dirty="0"/>
          </a:p>
          <a:p>
            <a:endParaRPr lang="it-IT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2038"/>
            <a:ext cx="2524125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15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99625" y="1193850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/>
              <a:t>two building classes </a:t>
            </a:r>
            <a:r>
              <a:rPr lang="en-US" dirty="0" smtClean="0"/>
              <a:t>were defined </a:t>
            </a:r>
            <a:r>
              <a:rPr lang="en-US" dirty="0"/>
              <a:t>according to the </a:t>
            </a:r>
            <a:r>
              <a:rPr lang="en-US" dirty="0" smtClean="0"/>
              <a:t>economic analysis </a:t>
            </a:r>
            <a:r>
              <a:rPr lang="en-US" dirty="0"/>
              <a:t>of Italian Authority of Energy (</a:t>
            </a:r>
            <a:r>
              <a:rPr lang="en-US" dirty="0" err="1" smtClean="0"/>
              <a:t>AEEGSi</a:t>
            </a:r>
            <a:r>
              <a:rPr lang="en-US" dirty="0" smtClean="0"/>
              <a:t> document </a:t>
            </a:r>
            <a:r>
              <a:rPr lang="it-IT" dirty="0"/>
              <a:t>DCO </a:t>
            </a:r>
            <a:r>
              <a:rPr lang="it-IT" dirty="0" smtClean="0"/>
              <a:t>252/2016/R/TLR) </a:t>
            </a:r>
            <a:r>
              <a:rPr lang="en-US" dirty="0" smtClean="0"/>
              <a:t>as </a:t>
            </a:r>
            <a:r>
              <a:rPr lang="en-US" dirty="0"/>
              <a:t>follows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79512" y="1916832"/>
            <a:ext cx="85689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b="1" u="sng" dirty="0" smtClean="0"/>
              <a:t>viable </a:t>
            </a:r>
            <a:r>
              <a:rPr lang="en-US" sz="2000" u="sng" dirty="0"/>
              <a:t>building </a:t>
            </a:r>
            <a:r>
              <a:rPr lang="en-US" sz="2000" u="sng" dirty="0" smtClean="0"/>
              <a:t>class,</a:t>
            </a:r>
            <a:r>
              <a:rPr lang="en-US" sz="2000" dirty="0" smtClean="0"/>
              <a:t>  primary </a:t>
            </a:r>
            <a:r>
              <a:rPr lang="en-US" sz="2000" dirty="0"/>
              <a:t>energy </a:t>
            </a:r>
            <a:r>
              <a:rPr lang="en-US" sz="2000" dirty="0" smtClean="0"/>
              <a:t>demand for space heating  </a:t>
            </a:r>
            <a:r>
              <a:rPr lang="en-US" sz="2000" b="1" dirty="0" smtClean="0"/>
              <a:t>more than 150 kWh/</a:t>
            </a:r>
            <a:r>
              <a:rPr lang="en-US" sz="2000" b="1" dirty="0" err="1" smtClean="0"/>
              <a:t>mq</a:t>
            </a:r>
            <a:r>
              <a:rPr lang="en-US" sz="2000" b="1" dirty="0" smtClean="0"/>
              <a:t>*year</a:t>
            </a:r>
            <a:r>
              <a:rPr lang="en-US" sz="2000" dirty="0" smtClean="0"/>
              <a:t>, in which buildings are </a:t>
            </a:r>
            <a:r>
              <a:rPr lang="en-US" sz="2000" dirty="0"/>
              <a:t>required to </a:t>
            </a:r>
            <a:r>
              <a:rPr lang="en-US" sz="2000" dirty="0" smtClean="0"/>
              <a:t>install HCA and TR system</a:t>
            </a:r>
          </a:p>
          <a:p>
            <a:endParaRPr lang="en-US" sz="2000" dirty="0" smtClean="0"/>
          </a:p>
          <a:p>
            <a:pPr marL="285750" indent="-285750">
              <a:buFontTx/>
              <a:buChar char="-"/>
            </a:pPr>
            <a:r>
              <a:rPr lang="en-US" sz="2000" b="1" u="sng" dirty="0" smtClean="0"/>
              <a:t>exempt </a:t>
            </a:r>
            <a:r>
              <a:rPr lang="en-US" sz="2000" u="sng" dirty="0"/>
              <a:t>building </a:t>
            </a:r>
            <a:r>
              <a:rPr lang="en-US" sz="2000" u="sng" dirty="0" smtClean="0"/>
              <a:t>class</a:t>
            </a:r>
            <a:r>
              <a:rPr lang="en-US" sz="2000" dirty="0" smtClean="0"/>
              <a:t>, primary </a:t>
            </a:r>
            <a:r>
              <a:rPr lang="en-US" sz="2000" dirty="0"/>
              <a:t>energy demand for space heating </a:t>
            </a:r>
            <a:r>
              <a:rPr lang="en-US" sz="2000" b="1" dirty="0" smtClean="0"/>
              <a:t>less </a:t>
            </a:r>
            <a:r>
              <a:rPr lang="en-US" sz="2000" b="1" dirty="0"/>
              <a:t>than </a:t>
            </a:r>
            <a:r>
              <a:rPr lang="en-US" sz="2000" b="1" dirty="0" smtClean="0"/>
              <a:t>80 </a:t>
            </a:r>
            <a:r>
              <a:rPr lang="en-US" sz="2000" b="1" dirty="0"/>
              <a:t>kWh/</a:t>
            </a:r>
            <a:r>
              <a:rPr lang="en-US" sz="2000" b="1" dirty="0" err="1"/>
              <a:t>mq</a:t>
            </a:r>
            <a:r>
              <a:rPr lang="en-US" sz="2000" b="1" dirty="0"/>
              <a:t>*year</a:t>
            </a:r>
            <a:r>
              <a:rPr lang="en-US" sz="2000" b="1" dirty="0" smtClean="0"/>
              <a:t> , </a:t>
            </a:r>
            <a:r>
              <a:rPr lang="en-US" sz="2000" dirty="0" smtClean="0"/>
              <a:t>in </a:t>
            </a:r>
            <a:r>
              <a:rPr lang="en-US" sz="2000" dirty="0"/>
              <a:t>which </a:t>
            </a:r>
            <a:r>
              <a:rPr lang="en-US" sz="2000" dirty="0" smtClean="0"/>
              <a:t>no building are required to install HCA an TR system 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395536" y="116632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class of buildings potentially subject to individual </a:t>
            </a:r>
            <a:r>
              <a:rPr lang="en-US" sz="3200" dirty="0" smtClean="0"/>
              <a:t>heat metering</a:t>
            </a:r>
            <a:endParaRPr lang="it-IT" sz="32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335270" y="4149079"/>
            <a:ext cx="88443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this study </a:t>
            </a:r>
            <a:r>
              <a:rPr lang="en-US" b="1" dirty="0" smtClean="0"/>
              <a:t>two </a:t>
            </a:r>
            <a:r>
              <a:rPr lang="en-US" b="1" dirty="0"/>
              <a:t>scenario have been </a:t>
            </a:r>
            <a:r>
              <a:rPr lang="en-US" b="1" dirty="0" smtClean="0"/>
              <a:t>analyzed</a:t>
            </a:r>
          </a:p>
          <a:p>
            <a:endParaRPr lang="en-US" dirty="0" smtClean="0"/>
          </a:p>
          <a:p>
            <a:r>
              <a:rPr lang="en-US" b="1" dirty="0" smtClean="0"/>
              <a:t>Scenario A </a:t>
            </a:r>
            <a:r>
              <a:rPr lang="en-US" dirty="0" smtClean="0"/>
              <a:t>combines  </a:t>
            </a:r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benefit </a:t>
            </a:r>
            <a:r>
              <a:rPr lang="en-US" dirty="0" smtClean="0"/>
              <a:t>of 20% </a:t>
            </a:r>
            <a:r>
              <a:rPr lang="en-US" dirty="0"/>
              <a:t>to buildings with primary energy consumption more than 80 kWh/m2/year</a:t>
            </a: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Scenario B</a:t>
            </a:r>
            <a:r>
              <a:rPr lang="en-US" dirty="0" smtClean="0"/>
              <a:t> </a:t>
            </a:r>
            <a:r>
              <a:rPr lang="en-US" dirty="0"/>
              <a:t>combines </a:t>
            </a:r>
            <a:r>
              <a:rPr lang="en-US" dirty="0" smtClean="0"/>
              <a:t>benefit of 10% with </a:t>
            </a:r>
            <a:r>
              <a:rPr lang="en-US" b="1" dirty="0"/>
              <a:t>viable </a:t>
            </a:r>
            <a:r>
              <a:rPr lang="en-US" dirty="0"/>
              <a:t>building </a:t>
            </a:r>
            <a:r>
              <a:rPr lang="en-US" dirty="0" smtClean="0"/>
              <a:t>class</a:t>
            </a:r>
            <a:endParaRPr lang="it-IT" dirty="0" smtClean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6034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16632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Potential </a:t>
            </a:r>
            <a:r>
              <a:rPr lang="en-AU" sz="2400" dirty="0"/>
              <a:t>benefit </a:t>
            </a:r>
            <a:r>
              <a:rPr lang="en-AU" sz="2400" dirty="0" smtClean="0"/>
              <a:t>of </a:t>
            </a:r>
            <a:r>
              <a:rPr lang="en-AU" sz="2400" dirty="0"/>
              <a:t>thermoregulation and individual </a:t>
            </a:r>
            <a:r>
              <a:rPr lang="en-AU" sz="2400" dirty="0" smtClean="0"/>
              <a:t>heat metering:  </a:t>
            </a:r>
            <a:r>
              <a:rPr lang="en-US" sz="2400" b="1" u="sng" dirty="0" smtClean="0"/>
              <a:t>Results of the study </a:t>
            </a:r>
            <a:endParaRPr lang="it-IT" sz="2400" b="1" u="sng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1937" y="1268760"/>
            <a:ext cx="91085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Scenario A: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energy consumption  for space heating </a:t>
            </a:r>
            <a:r>
              <a:rPr lang="en-US" sz="2000" dirty="0" smtClean="0"/>
              <a:t>of multi </a:t>
            </a:r>
            <a:r>
              <a:rPr lang="en-US" sz="2000" dirty="0"/>
              <a:t>family </a:t>
            </a:r>
            <a:r>
              <a:rPr lang="en-US" sz="2000" dirty="0" smtClean="0"/>
              <a:t>buildings </a:t>
            </a:r>
            <a:r>
              <a:rPr lang="it-IT" sz="2000" dirty="0" err="1" smtClean="0"/>
              <a:t>required</a:t>
            </a:r>
            <a:r>
              <a:rPr lang="it-IT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install </a:t>
            </a:r>
            <a:r>
              <a:rPr lang="en-US" sz="2000" dirty="0" smtClean="0"/>
              <a:t> HCA and TR system is </a:t>
            </a:r>
            <a:r>
              <a:rPr lang="en-US" sz="2000" b="1" dirty="0" smtClean="0"/>
              <a:t>about </a:t>
            </a:r>
            <a:r>
              <a:rPr lang="en-US" sz="2000" b="1" dirty="0"/>
              <a:t>21% of </a:t>
            </a:r>
            <a:r>
              <a:rPr lang="en-US" sz="2000" b="1" dirty="0" smtClean="0"/>
              <a:t>total heating consumption of residential </a:t>
            </a:r>
            <a:r>
              <a:rPr lang="en-US" sz="2000" b="1" dirty="0"/>
              <a:t>building </a:t>
            </a:r>
            <a:r>
              <a:rPr lang="en-US" sz="2000" b="1" dirty="0" smtClean="0"/>
              <a:t>stock</a:t>
            </a:r>
          </a:p>
          <a:p>
            <a:endParaRPr lang="en-US" sz="2000" b="1" dirty="0" smtClean="0"/>
          </a:p>
          <a:p>
            <a:pPr marL="285750" indent="-285750">
              <a:buFontTx/>
              <a:buChar char="-"/>
            </a:pPr>
            <a:r>
              <a:rPr lang="en-US" sz="2000" b="1" dirty="0"/>
              <a:t>p</a:t>
            </a:r>
            <a:r>
              <a:rPr lang="en-US" sz="2000" b="1" dirty="0" smtClean="0"/>
              <a:t>otential benefit is about 4</a:t>
            </a:r>
            <a:r>
              <a:rPr lang="en-US" sz="2000" b="1" dirty="0"/>
              <a:t>% </a:t>
            </a:r>
            <a:r>
              <a:rPr lang="en-US" sz="2000" dirty="0" smtClean="0"/>
              <a:t>of total residential consumption for space heating </a:t>
            </a:r>
          </a:p>
          <a:p>
            <a:pPr marL="285750" indent="-285750">
              <a:buFontTx/>
              <a:buChar char="-"/>
            </a:pPr>
            <a:r>
              <a:rPr lang="en-US" sz="2000" b="1" dirty="0"/>
              <a:t>regions with the greatest potential </a:t>
            </a:r>
            <a:r>
              <a:rPr lang="en-US" sz="2000" b="1" dirty="0" smtClean="0"/>
              <a:t>benefits</a:t>
            </a:r>
            <a:r>
              <a:rPr lang="en-US" sz="2000" dirty="0" smtClean="0"/>
              <a:t>: </a:t>
            </a:r>
            <a:r>
              <a:rPr lang="en-US" sz="2000" dirty="0" err="1" smtClean="0"/>
              <a:t>Piemonte</a:t>
            </a:r>
            <a:r>
              <a:rPr lang="en-US" sz="2000" dirty="0" smtClean="0"/>
              <a:t> (7.5% of regional consumption for space heating), </a:t>
            </a:r>
            <a:r>
              <a:rPr lang="en-US" sz="2000" dirty="0" err="1"/>
              <a:t>T</a:t>
            </a:r>
            <a:r>
              <a:rPr lang="en-US" sz="2000" dirty="0" err="1" smtClean="0"/>
              <a:t>rentino</a:t>
            </a:r>
            <a:r>
              <a:rPr lang="en-US" sz="2000" dirty="0" smtClean="0"/>
              <a:t> Alto Adige 9%, </a:t>
            </a:r>
            <a:r>
              <a:rPr lang="en-US" sz="2000" dirty="0" err="1" smtClean="0"/>
              <a:t>Lombardia</a:t>
            </a:r>
            <a:r>
              <a:rPr lang="en-US" sz="2000" dirty="0" smtClean="0"/>
              <a:t> 6%</a:t>
            </a:r>
            <a:endParaRPr lang="it-IT" sz="20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99414" y="4293096"/>
            <a:ext cx="910850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</a:rPr>
              <a:t>Scenario B:</a:t>
            </a:r>
            <a:r>
              <a:rPr lang="en-US" sz="2000" b="1" dirty="0" smtClean="0"/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- energy consumption for space heating </a:t>
            </a:r>
            <a:r>
              <a:rPr lang="en-US" sz="2000" b="1" dirty="0" smtClean="0"/>
              <a:t>about 13% </a:t>
            </a:r>
            <a:r>
              <a:rPr lang="en-US" sz="2000" b="1" dirty="0"/>
              <a:t>of total heating consumption of residential building </a:t>
            </a:r>
            <a:r>
              <a:rPr lang="en-US" sz="2000" b="1" dirty="0" smtClean="0"/>
              <a:t>stock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 Expected benefit of individual heat meters is  about 1,3 % </a:t>
            </a:r>
            <a:r>
              <a:rPr lang="en-US" sz="2000" dirty="0"/>
              <a:t>of consumption for space heating 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40362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187624" y="2132856"/>
            <a:ext cx="6408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 err="1"/>
              <a:t>Thanks</a:t>
            </a:r>
            <a:r>
              <a:rPr lang="it-IT" sz="3600" dirty="0"/>
              <a:t> for </a:t>
            </a:r>
            <a:r>
              <a:rPr lang="it-IT" sz="3600" dirty="0" err="1"/>
              <a:t>your</a:t>
            </a:r>
            <a:r>
              <a:rPr lang="it-IT" sz="3600" dirty="0"/>
              <a:t> </a:t>
            </a:r>
            <a:r>
              <a:rPr lang="it-IT" sz="3600" dirty="0" err="1" smtClean="0"/>
              <a:t>attention</a:t>
            </a:r>
            <a:r>
              <a:rPr lang="it-IT" sz="3600" dirty="0" smtClean="0"/>
              <a:t>!</a:t>
            </a:r>
            <a:endParaRPr lang="it-IT" sz="36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6228184" y="5075892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biagio.dipietra@enea.it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2610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78088" y="160338"/>
            <a:ext cx="6336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 err="1" smtClean="0"/>
              <a:t>Aim</a:t>
            </a:r>
            <a:r>
              <a:rPr lang="it-IT" sz="3200" dirty="0" smtClean="0"/>
              <a:t> of the </a:t>
            </a:r>
            <a:r>
              <a:rPr lang="it-IT" sz="3200" dirty="0" err="1" smtClean="0"/>
              <a:t>study</a:t>
            </a:r>
            <a:r>
              <a:rPr lang="it-IT" sz="3200" dirty="0" smtClean="0"/>
              <a:t> </a:t>
            </a:r>
            <a:endParaRPr lang="it-IT" sz="3200" dirty="0"/>
          </a:p>
        </p:txBody>
      </p:sp>
      <p:sp>
        <p:nvSpPr>
          <p:cNvPr id="3" name="CasellaDiTesto 2"/>
          <p:cNvSpPr txBox="1"/>
          <p:nvPr/>
        </p:nvSpPr>
        <p:spPr>
          <a:xfrm>
            <a:off x="251520" y="866349"/>
            <a:ext cx="70003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The purpose of this study is to evaluate </a:t>
            </a:r>
            <a:r>
              <a:rPr lang="en-US" sz="2000" dirty="0" smtClean="0"/>
              <a:t>the potential energy </a:t>
            </a:r>
            <a:r>
              <a:rPr lang="en-US" sz="2000" dirty="0"/>
              <a:t>savings resulting from the transposition in Italy of </a:t>
            </a:r>
            <a:r>
              <a:rPr lang="en-US" sz="2000" dirty="0" smtClean="0"/>
              <a:t>the </a:t>
            </a:r>
            <a:r>
              <a:rPr lang="it-IT" sz="2000" b="1" dirty="0" err="1" smtClean="0"/>
              <a:t>article</a:t>
            </a:r>
            <a:r>
              <a:rPr lang="it-IT" sz="2000" b="1" dirty="0" smtClean="0"/>
              <a:t> </a:t>
            </a:r>
            <a:r>
              <a:rPr lang="it-IT" sz="2000" b="1" dirty="0"/>
              <a:t>9 of </a:t>
            </a:r>
            <a:r>
              <a:rPr lang="it-IT" sz="2000" b="1" i="1" dirty="0"/>
              <a:t>Energy </a:t>
            </a:r>
            <a:r>
              <a:rPr lang="it-IT" sz="2000" b="1" i="1" dirty="0" err="1"/>
              <a:t>Efficiency</a:t>
            </a:r>
            <a:r>
              <a:rPr lang="it-IT" sz="2000" b="1" i="1" dirty="0"/>
              <a:t> </a:t>
            </a:r>
            <a:r>
              <a:rPr lang="en-US" sz="2000" dirty="0"/>
              <a:t>directive (</a:t>
            </a:r>
            <a:r>
              <a:rPr lang="it-IT" sz="2000" b="1" i="1" dirty="0"/>
              <a:t>2012/27/EU) </a:t>
            </a:r>
            <a:r>
              <a:rPr lang="en-US" sz="2000" dirty="0" smtClean="0"/>
              <a:t>concerning </a:t>
            </a:r>
            <a:r>
              <a:rPr lang="en-US" sz="2000" dirty="0"/>
              <a:t>the </a:t>
            </a:r>
            <a:r>
              <a:rPr lang="en-US" sz="2000" dirty="0" smtClean="0"/>
              <a:t>introduction </a:t>
            </a:r>
            <a:r>
              <a:rPr lang="en-US" sz="2000" dirty="0"/>
              <a:t>of </a:t>
            </a:r>
            <a:r>
              <a:rPr lang="en-US" sz="2000" b="1" dirty="0"/>
              <a:t>consumption-based cost allocation </a:t>
            </a:r>
            <a:r>
              <a:rPr lang="en-US" sz="2000" b="1" dirty="0" smtClean="0"/>
              <a:t> </a:t>
            </a:r>
            <a:r>
              <a:rPr lang="en-US" sz="2000" dirty="0"/>
              <a:t>of heating, cooling and hot water in </a:t>
            </a:r>
            <a:r>
              <a:rPr lang="en-US" sz="2000" b="1" dirty="0" smtClean="0"/>
              <a:t>multi-unit </a:t>
            </a:r>
            <a:r>
              <a:rPr lang="en-US" sz="2000" b="1" dirty="0"/>
              <a:t>buildings </a:t>
            </a:r>
            <a:r>
              <a:rPr lang="it-IT" sz="2000" dirty="0" err="1"/>
              <a:t>supplied</a:t>
            </a:r>
            <a:r>
              <a:rPr lang="it-IT" sz="2000" dirty="0"/>
              <a:t> </a:t>
            </a:r>
            <a:r>
              <a:rPr lang="it-IT" sz="2000" dirty="0" smtClean="0"/>
              <a:t>from </a:t>
            </a:r>
            <a:r>
              <a:rPr lang="it-IT" sz="2000" b="1" dirty="0" err="1"/>
              <a:t>collective</a:t>
            </a:r>
            <a:r>
              <a:rPr lang="it-IT" sz="2000" b="1" dirty="0"/>
              <a:t> </a:t>
            </a:r>
            <a:r>
              <a:rPr lang="it-IT" sz="2000" b="1" dirty="0" err="1"/>
              <a:t>systems</a:t>
            </a:r>
            <a:r>
              <a:rPr lang="it-IT" sz="2000" b="1" dirty="0"/>
              <a:t> </a:t>
            </a:r>
            <a:r>
              <a:rPr lang="it-IT" sz="2000" b="1" dirty="0" smtClean="0"/>
              <a:t>. </a:t>
            </a:r>
            <a:endParaRPr lang="en-AU" sz="2000" dirty="0"/>
          </a:p>
        </p:txBody>
      </p:sp>
      <p:sp>
        <p:nvSpPr>
          <p:cNvPr id="6" name="AutoShape 2" descr="Risultati immagini per ripartitori di calo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7020273" y="590739"/>
            <a:ext cx="2115692" cy="22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0232" y="4432464"/>
            <a:ext cx="2141999" cy="7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80018" y="3137056"/>
            <a:ext cx="82153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This </a:t>
            </a:r>
            <a:r>
              <a:rPr lang="en-US" sz="2000" dirty="0"/>
              <a:t>requirement was introduced in Italy from June 30,2017 according to Legislative Decree </a:t>
            </a:r>
            <a:r>
              <a:rPr lang="it-IT" sz="2000" b="1" dirty="0"/>
              <a:t>4</a:t>
            </a:r>
            <a:r>
              <a:rPr lang="it-IT" sz="2000" b="1" baseline="30000" dirty="0"/>
              <a:t>th</a:t>
            </a:r>
            <a:r>
              <a:rPr lang="it-IT" sz="2000" b="1" dirty="0"/>
              <a:t> </a:t>
            </a:r>
            <a:r>
              <a:rPr lang="it-IT" sz="2000" b="1" dirty="0" err="1"/>
              <a:t>July</a:t>
            </a:r>
            <a:r>
              <a:rPr lang="it-IT" sz="2000" b="1" dirty="0"/>
              <a:t> 2014, n. 102</a:t>
            </a:r>
            <a:r>
              <a:rPr lang="en-US" sz="2000" dirty="0" smtClean="0"/>
              <a:t> </a:t>
            </a:r>
            <a:r>
              <a:rPr lang="en-US" sz="2000" dirty="0"/>
              <a:t>and </a:t>
            </a:r>
            <a:r>
              <a:rPr lang="en-US" sz="2000" i="1" dirty="0"/>
              <a:t>subsequent amendments and integrations</a:t>
            </a:r>
            <a:r>
              <a:rPr lang="en-US" sz="2000" dirty="0"/>
              <a:t>.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934522" y="4305870"/>
            <a:ext cx="63737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study was </a:t>
            </a:r>
            <a:r>
              <a:rPr lang="en-US" dirty="0" err="1" smtClean="0"/>
              <a:t>carred</a:t>
            </a:r>
            <a:r>
              <a:rPr lang="en-US" dirty="0" smtClean="0"/>
              <a:t> out in collaboration with University of </a:t>
            </a:r>
            <a:r>
              <a:rPr lang="en-US" dirty="0" err="1" smtClean="0"/>
              <a:t>Cassino</a:t>
            </a:r>
            <a:r>
              <a:rPr lang="en-US" dirty="0" smtClean="0"/>
              <a:t> in the framework of the </a:t>
            </a:r>
            <a:r>
              <a:rPr lang="en-US" dirty="0"/>
              <a:t>E</a:t>
            </a:r>
            <a:r>
              <a:rPr lang="en-US" dirty="0" smtClean="0"/>
              <a:t>lectrical System Research Program </a:t>
            </a:r>
            <a:r>
              <a:rPr lang="en-US" dirty="0"/>
              <a:t>funded by the Ministry of Economic Development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934522" y="4305870"/>
            <a:ext cx="7957958" cy="9233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815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719138" y="1341438"/>
            <a:ext cx="8424862" cy="32400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As regards </a:t>
            </a:r>
            <a:r>
              <a:rPr lang="en-US" sz="2400" b="1" dirty="0"/>
              <a:t>end-customers living in multi-apartment </a:t>
            </a:r>
            <a:r>
              <a:rPr lang="en-US" sz="2400" dirty="0"/>
              <a:t>or multi-purpose buildings, </a:t>
            </a:r>
            <a:r>
              <a:rPr lang="en-US" sz="2400" dirty="0" smtClean="0"/>
              <a:t>supplied by </a:t>
            </a:r>
            <a:r>
              <a:rPr lang="en-US" sz="2400" dirty="0"/>
              <a:t>an district </a:t>
            </a:r>
            <a:r>
              <a:rPr lang="en-US" sz="2400" dirty="0" smtClean="0"/>
              <a:t>heating or </a:t>
            </a:r>
            <a:r>
              <a:rPr lang="en-US" sz="2400" b="1" dirty="0"/>
              <a:t>a common </a:t>
            </a:r>
            <a:r>
              <a:rPr lang="en-US" sz="2400" b="1" dirty="0" smtClean="0"/>
              <a:t>source</a:t>
            </a:r>
            <a:r>
              <a:rPr lang="en-US" sz="2400" dirty="0" smtClean="0"/>
              <a:t>, </a:t>
            </a:r>
            <a:r>
              <a:rPr lang="en-US" sz="2400" dirty="0"/>
              <a:t>are obliged to install individual heat </a:t>
            </a:r>
            <a:r>
              <a:rPr lang="en-US" sz="2400" dirty="0" smtClean="0"/>
              <a:t>meter for heating/cooling and DHW for </a:t>
            </a:r>
            <a:r>
              <a:rPr lang="en-US" sz="2400" dirty="0"/>
              <a:t>each apartment or </a:t>
            </a:r>
            <a:r>
              <a:rPr lang="en-US" sz="2400" dirty="0" smtClean="0"/>
              <a:t>unit, where  technically </a:t>
            </a:r>
            <a:r>
              <a:rPr lang="en-US" sz="2400" dirty="0"/>
              <a:t>feasible, efficient in terms of costs and proportionate to the potential energy </a:t>
            </a:r>
            <a:r>
              <a:rPr lang="en-US" sz="2400" dirty="0" smtClean="0"/>
              <a:t>savings </a:t>
            </a:r>
            <a:r>
              <a:rPr lang="en-US" sz="2400" b="1" dirty="0" smtClean="0"/>
              <a:t>according to UNI EN 15459</a:t>
            </a:r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0" y="18891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Art.9 - LD </a:t>
            </a:r>
            <a:r>
              <a:rPr lang="it-IT" b="1" dirty="0" smtClean="0"/>
              <a:t>4</a:t>
            </a:r>
            <a:r>
              <a:rPr lang="it-IT" b="1" baseline="30000" dirty="0" smtClean="0"/>
              <a:t>th</a:t>
            </a:r>
            <a:r>
              <a:rPr lang="it-IT" b="1" dirty="0" smtClean="0"/>
              <a:t> </a:t>
            </a:r>
            <a:r>
              <a:rPr lang="it-IT" b="1" dirty="0" err="1"/>
              <a:t>July</a:t>
            </a:r>
            <a:r>
              <a:rPr lang="it-IT" b="1" dirty="0"/>
              <a:t> 2014, n. </a:t>
            </a:r>
            <a:r>
              <a:rPr lang="it-IT" b="1" dirty="0" smtClean="0"/>
              <a:t>102</a:t>
            </a:r>
            <a:br>
              <a:rPr lang="it-IT" b="1" dirty="0" smtClean="0"/>
            </a:b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2" name="CasellaDiTesto 1"/>
          <p:cNvSpPr txBox="1"/>
          <p:nvPr/>
        </p:nvSpPr>
        <p:spPr>
          <a:xfrm>
            <a:off x="683568" y="643867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Individual heat metering </a:t>
            </a:r>
            <a:r>
              <a:rPr lang="en-US" sz="2400" dirty="0"/>
              <a:t>and billing of energy </a:t>
            </a:r>
            <a:r>
              <a:rPr lang="en-US" sz="2400" dirty="0" smtClean="0"/>
              <a:t>consumption</a:t>
            </a:r>
            <a:endParaRPr lang="en-US" sz="2400" dirty="0"/>
          </a:p>
        </p:txBody>
      </p:sp>
      <p:pic>
        <p:nvPicPr>
          <p:cNvPr id="6" name="Immagine 5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9552" y="4365104"/>
            <a:ext cx="4140460" cy="2022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871206"/>
            <a:ext cx="2779233" cy="26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195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4294967295"/>
          </p:nvPr>
        </p:nvSpPr>
        <p:spPr>
          <a:xfrm>
            <a:off x="395536" y="1052513"/>
            <a:ext cx="7992888" cy="4176712"/>
          </a:xfrm>
        </p:spPr>
        <p:txBody>
          <a:bodyPr>
            <a:normAutofit/>
          </a:bodyPr>
          <a:lstStyle/>
          <a:p>
            <a:r>
              <a:rPr lang="en-US" sz="2000" dirty="0"/>
              <a:t>In buildings where the use of heat meters is not technically feasible or cost-efficient, i</a:t>
            </a:r>
            <a:r>
              <a:rPr lang="en-US" sz="2000" b="1" dirty="0"/>
              <a:t>ndividual heat cost allocators and thermoregulations systems </a:t>
            </a:r>
            <a:r>
              <a:rPr lang="en-US" sz="2000" dirty="0"/>
              <a:t>must </a:t>
            </a:r>
            <a:r>
              <a:rPr lang="en-US" sz="2000" dirty="0" smtClean="0"/>
              <a:t>be </a:t>
            </a:r>
            <a:r>
              <a:rPr lang="en-US" sz="2000" dirty="0"/>
              <a:t>installed on each heating element  in the individual units of multi apartments or multi purpose buildings supplied from </a:t>
            </a:r>
            <a:r>
              <a:rPr lang="en-US" sz="2000" dirty="0" smtClean="0"/>
              <a:t>a </a:t>
            </a:r>
            <a:r>
              <a:rPr lang="en-US" sz="2000" dirty="0"/>
              <a:t>common source, </a:t>
            </a:r>
            <a:endParaRPr lang="en-US" sz="2000" dirty="0" smtClean="0"/>
          </a:p>
          <a:p>
            <a:r>
              <a:rPr lang="en-US" sz="2000" b="1" dirty="0" smtClean="0"/>
              <a:t>except </a:t>
            </a:r>
            <a:r>
              <a:rPr lang="en-US" sz="2000" b="1" dirty="0"/>
              <a:t>where it is demonstrated that installing these systems is </a:t>
            </a:r>
            <a:r>
              <a:rPr lang="en-US" sz="2000" b="1" dirty="0" smtClean="0"/>
              <a:t> </a:t>
            </a:r>
            <a:r>
              <a:rPr lang="en-US" sz="2000" b="1" dirty="0"/>
              <a:t>not cost-effective according to  UNI EN </a:t>
            </a:r>
            <a:r>
              <a:rPr lang="en-US" sz="2000" b="1" dirty="0" smtClean="0"/>
              <a:t>15459</a:t>
            </a:r>
            <a:endParaRPr lang="en-US" sz="2000" b="1" dirty="0"/>
          </a:p>
        </p:txBody>
      </p:sp>
      <p:sp>
        <p:nvSpPr>
          <p:cNvPr id="4" name="Titolo 1"/>
          <p:cNvSpPr>
            <a:spLocks noGrp="1"/>
          </p:cNvSpPr>
          <p:nvPr>
            <p:ph type="title" idx="4294967295"/>
          </p:nvPr>
        </p:nvSpPr>
        <p:spPr>
          <a:xfrm>
            <a:off x="385192" y="0"/>
            <a:ext cx="8229600" cy="1143000"/>
          </a:xfrm>
        </p:spPr>
        <p:txBody>
          <a:bodyPr>
            <a:normAutofit/>
          </a:bodyPr>
          <a:lstStyle/>
          <a:p>
            <a:r>
              <a:rPr lang="it-IT" dirty="0" smtClean="0"/>
              <a:t>Art.9 - LD </a:t>
            </a:r>
            <a:r>
              <a:rPr lang="it-IT" b="1" dirty="0" smtClean="0"/>
              <a:t>4</a:t>
            </a:r>
            <a:r>
              <a:rPr lang="it-IT" b="1" baseline="30000" dirty="0" smtClean="0"/>
              <a:t>th</a:t>
            </a:r>
            <a:r>
              <a:rPr lang="it-IT" b="1" dirty="0" smtClean="0"/>
              <a:t> </a:t>
            </a:r>
            <a:r>
              <a:rPr lang="it-IT" b="1" dirty="0" err="1"/>
              <a:t>July</a:t>
            </a:r>
            <a:r>
              <a:rPr lang="it-IT" b="1" dirty="0"/>
              <a:t> 2014, n. </a:t>
            </a:r>
            <a:r>
              <a:rPr lang="it-IT" b="1" dirty="0" smtClean="0"/>
              <a:t>102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32"/>
          <a:stretch/>
        </p:blipFill>
        <p:spPr bwMode="auto">
          <a:xfrm>
            <a:off x="1403648" y="3789040"/>
            <a:ext cx="2432891" cy="2546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gget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9464643"/>
              </p:ext>
            </p:extLst>
          </p:nvPr>
        </p:nvGraphicFramePr>
        <p:xfrm>
          <a:off x="5508104" y="3093980"/>
          <a:ext cx="2376264" cy="3601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2" name="Immagine bitmap" r:id="rId4" imgW="6447619" imgH="9838095" progId="PBrush">
                  <p:embed/>
                </p:oleObj>
              </mc:Choice>
              <mc:Fallback>
                <p:oleObj name="Immagine bitmap" r:id="rId4" imgW="6447619" imgH="9838095" progId="PBrush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3093980"/>
                        <a:ext cx="2376264" cy="3601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7892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419682"/>
            <a:ext cx="87849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expected benefits of installing individual </a:t>
            </a:r>
            <a:r>
              <a:rPr lang="en-US" dirty="0" smtClean="0"/>
              <a:t>heat meters change </a:t>
            </a:r>
            <a:r>
              <a:rPr lang="en-US" dirty="0"/>
              <a:t>from 8 to 40 % according to </a:t>
            </a:r>
            <a:r>
              <a:rPr lang="en-AU" dirty="0" smtClean="0"/>
              <a:t>several </a:t>
            </a:r>
            <a:r>
              <a:rPr lang="en-AU" dirty="0"/>
              <a:t>studies conducted in different EU Member States </a:t>
            </a:r>
            <a:r>
              <a:rPr lang="en-AU" dirty="0" smtClean="0"/>
              <a:t>. Unfortunately, specific studies regarding the Italian territory and the Mediterranean climate conditions are still lacking. 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Assessment </a:t>
            </a:r>
            <a:r>
              <a:rPr lang="en-US" dirty="0"/>
              <a:t>of expected energy benefit </a:t>
            </a:r>
            <a:r>
              <a:rPr lang="en-US" dirty="0" smtClean="0"/>
              <a:t>of </a:t>
            </a:r>
            <a:r>
              <a:rPr lang="en-US" dirty="0"/>
              <a:t>heat cost </a:t>
            </a:r>
            <a:r>
              <a:rPr lang="en-US" dirty="0" smtClean="0"/>
              <a:t>allocator</a:t>
            </a:r>
            <a:endParaRPr lang="it-I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61456"/>
            <a:ext cx="2821008" cy="3259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239384"/>
              </p:ext>
            </p:extLst>
          </p:nvPr>
        </p:nvGraphicFramePr>
        <p:xfrm>
          <a:off x="2388452" y="4273624"/>
          <a:ext cx="1080120" cy="1635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Immagine bitmap" r:id="rId4" imgW="6447619" imgH="9838095" progId="PBrush">
                  <p:embed/>
                </p:oleObj>
              </mc:Choice>
              <mc:Fallback>
                <p:oleObj name="Immagine bitmap" r:id="rId4" imgW="6447619" imgH="9838095" progId="PBrush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8452" y="4273624"/>
                        <a:ext cx="1080120" cy="1635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1 5"/>
          <p:cNvCxnSpPr/>
          <p:nvPr/>
        </p:nvCxnSpPr>
        <p:spPr>
          <a:xfrm flipH="1">
            <a:off x="1518008" y="4273624"/>
            <a:ext cx="821744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/>
          <p:cNvCxnSpPr/>
          <p:nvPr/>
        </p:nvCxnSpPr>
        <p:spPr>
          <a:xfrm flipH="1" flipV="1">
            <a:off x="1518008" y="4489648"/>
            <a:ext cx="821744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0717330"/>
              </p:ext>
            </p:extLst>
          </p:nvPr>
        </p:nvGraphicFramePr>
        <p:xfrm>
          <a:off x="1403648" y="2468810"/>
          <a:ext cx="858991" cy="1300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5" name="Immagine bitmap" r:id="rId6" imgW="6447619" imgH="9838095" progId="PBrush">
                  <p:embed/>
                </p:oleObj>
              </mc:Choice>
              <mc:Fallback>
                <p:oleObj name="Immagine bitmap" r:id="rId6" imgW="6447619" imgH="9838095" progId="PBrush">
                  <p:embed/>
                  <p:pic>
                    <p:nvPicPr>
                      <p:cNvPr id="0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2468810"/>
                        <a:ext cx="858991" cy="13007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Connettore 1 10"/>
          <p:cNvCxnSpPr/>
          <p:nvPr/>
        </p:nvCxnSpPr>
        <p:spPr>
          <a:xfrm flipH="1">
            <a:off x="323528" y="2689448"/>
            <a:ext cx="1080120" cy="7200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 flipH="1" flipV="1">
            <a:off x="323528" y="3409528"/>
            <a:ext cx="119448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3455368" y="3049488"/>
            <a:ext cx="5688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In order to assess the expected energy benefits, </a:t>
            </a:r>
            <a:r>
              <a:rPr lang="en-US" sz="2000" dirty="0" smtClean="0"/>
              <a:t>primary energy for space heating  </a:t>
            </a:r>
            <a:endParaRPr lang="en-US" sz="2000" dirty="0" smtClean="0"/>
          </a:p>
          <a:p>
            <a:r>
              <a:rPr lang="en-US" sz="2000" dirty="0" smtClean="0"/>
              <a:t>of</a:t>
            </a:r>
            <a:r>
              <a:rPr lang="en-US" sz="2000" b="1" dirty="0" smtClean="0"/>
              <a:t> </a:t>
            </a:r>
            <a:r>
              <a:rPr lang="en-US" sz="2000" b="1" dirty="0"/>
              <a:t>15 multi apartments </a:t>
            </a:r>
            <a:r>
              <a:rPr lang="en-US" sz="2000" b="1" dirty="0" smtClean="0"/>
              <a:t>located </a:t>
            </a:r>
            <a:r>
              <a:rPr lang="en-US" sz="2000" b="1" dirty="0"/>
              <a:t>in two regions </a:t>
            </a:r>
            <a:r>
              <a:rPr lang="en-US" sz="2000" dirty="0"/>
              <a:t>was investigated</a:t>
            </a:r>
            <a:r>
              <a:rPr lang="en-US" sz="2000" dirty="0" smtClean="0"/>
              <a:t>.</a:t>
            </a:r>
            <a:r>
              <a:rPr lang="en-AU" sz="2000" dirty="0"/>
              <a:t> </a:t>
            </a:r>
            <a:r>
              <a:rPr lang="en-AU" sz="2000" dirty="0" smtClean="0"/>
              <a:t>(Turin  </a:t>
            </a:r>
            <a:r>
              <a:rPr lang="en-AU" sz="2000" dirty="0"/>
              <a:t>and </a:t>
            </a:r>
            <a:r>
              <a:rPr lang="en-AU" sz="2000" dirty="0" smtClean="0"/>
              <a:t>Rome). </a:t>
            </a:r>
            <a:endParaRPr lang="en-AU" sz="2000" dirty="0"/>
          </a:p>
          <a:p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4698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1520" y="1341370"/>
            <a:ext cx="86328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gas consumption for space heating of </a:t>
            </a:r>
            <a:r>
              <a:rPr lang="en-US" dirty="0" smtClean="0"/>
              <a:t>buildings </a:t>
            </a:r>
            <a:r>
              <a:rPr lang="en-US" dirty="0"/>
              <a:t>has been investigated during 2 heating seasons: before and after the installation of the  </a:t>
            </a:r>
            <a:r>
              <a:rPr lang="en-US" dirty="0" smtClean="0"/>
              <a:t>heat cost allocators and thermoregulation systems</a:t>
            </a:r>
            <a:r>
              <a:rPr lang="en-US" dirty="0"/>
              <a:t>; these one </a:t>
            </a:r>
            <a:r>
              <a:rPr lang="en-US" dirty="0" smtClean="0"/>
              <a:t>has been </a:t>
            </a:r>
            <a:r>
              <a:rPr lang="en-US" dirty="0"/>
              <a:t>normalized with respect to actual degree day (DD</a:t>
            </a:r>
            <a:r>
              <a:rPr lang="en-US" dirty="0" smtClean="0"/>
              <a:t>).</a:t>
            </a:r>
            <a:endParaRPr lang="it-IT" dirty="0"/>
          </a:p>
        </p:txBody>
      </p:sp>
      <p:sp>
        <p:nvSpPr>
          <p:cNvPr id="3" name="Tito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Assessment </a:t>
            </a:r>
            <a:r>
              <a:rPr lang="en-US" dirty="0"/>
              <a:t>of expected energy benefit </a:t>
            </a:r>
            <a:r>
              <a:rPr lang="en-US" dirty="0" smtClean="0"/>
              <a:t>of </a:t>
            </a:r>
            <a:r>
              <a:rPr lang="en-US" dirty="0"/>
              <a:t>heat cost </a:t>
            </a:r>
            <a:r>
              <a:rPr lang="en-US" dirty="0" smtClean="0"/>
              <a:t>allocator</a:t>
            </a:r>
            <a:endParaRPr lang="it-I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79" y="2450111"/>
            <a:ext cx="4507904" cy="3468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4736583" y="2582745"/>
            <a:ext cx="43448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</a:t>
            </a:r>
            <a:r>
              <a:rPr lang="en-US" dirty="0" smtClean="0"/>
              <a:t>show a very variable </a:t>
            </a:r>
            <a:r>
              <a:rPr lang="en-US" dirty="0"/>
              <a:t>benefit </a:t>
            </a:r>
            <a:r>
              <a:rPr lang="en-US" dirty="0" smtClean="0"/>
              <a:t>for each building </a:t>
            </a:r>
          </a:p>
          <a:p>
            <a:endParaRPr lang="en-US" dirty="0" smtClean="0"/>
          </a:p>
          <a:p>
            <a:r>
              <a:rPr lang="en-US" b="1" dirty="0" smtClean="0"/>
              <a:t>Average benefit is about 8% in the first year</a:t>
            </a:r>
            <a:endParaRPr lang="it-IT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79814" y="5919063"/>
            <a:ext cx="8488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Anyway, monitoring is in progress to allow for a better estimate of the actual benefit also in the second and third year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514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3359" y="836712"/>
            <a:ext cx="8296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The </a:t>
            </a:r>
            <a:r>
              <a:rPr lang="en-AU" dirty="0"/>
              <a:t>present </a:t>
            </a:r>
            <a:r>
              <a:rPr lang="en-AU" dirty="0" smtClean="0"/>
              <a:t>study evaluates </a:t>
            </a:r>
            <a:r>
              <a:rPr lang="en-AU" dirty="0"/>
              <a:t>the potential </a:t>
            </a:r>
            <a:r>
              <a:rPr lang="en-AU" dirty="0" smtClean="0"/>
              <a:t>benefit of </a:t>
            </a:r>
            <a:r>
              <a:rPr lang="en-US" dirty="0"/>
              <a:t>individual heat cost allocators </a:t>
            </a:r>
            <a:r>
              <a:rPr lang="en-US" dirty="0" smtClean="0"/>
              <a:t> (HCA) and thermoregulations (TR) </a:t>
            </a:r>
            <a:r>
              <a:rPr lang="en-US" dirty="0"/>
              <a:t>systems </a:t>
            </a:r>
            <a:r>
              <a:rPr lang="en-US" dirty="0" smtClean="0"/>
              <a:t>installed </a:t>
            </a:r>
            <a:r>
              <a:rPr lang="en-AU" dirty="0" smtClean="0"/>
              <a:t>in </a:t>
            </a:r>
            <a:r>
              <a:rPr lang="en-AU" dirty="0"/>
              <a:t>the </a:t>
            </a:r>
            <a:r>
              <a:rPr lang="en-US" dirty="0" smtClean="0">
                <a:solidFill>
                  <a:prstClr val="black"/>
                </a:solidFill>
              </a:rPr>
              <a:t>Italian </a:t>
            </a:r>
            <a:r>
              <a:rPr lang="en-US" dirty="0">
                <a:solidFill>
                  <a:prstClr val="black"/>
                </a:solidFill>
              </a:rPr>
              <a:t>residential building </a:t>
            </a:r>
            <a:r>
              <a:rPr lang="en-US" dirty="0" smtClean="0">
                <a:solidFill>
                  <a:prstClr val="black"/>
                </a:solidFill>
              </a:rPr>
              <a:t>stock </a:t>
            </a:r>
            <a:r>
              <a:rPr lang="en-US" dirty="0" smtClean="0"/>
              <a:t>supplied </a:t>
            </a:r>
            <a:r>
              <a:rPr lang="en-US" dirty="0"/>
              <a:t>from a common </a:t>
            </a:r>
            <a:r>
              <a:rPr lang="en-US" dirty="0" smtClean="0"/>
              <a:t>source, </a:t>
            </a:r>
            <a:r>
              <a:rPr lang="en-US" b="1" dirty="0"/>
              <a:t>where </a:t>
            </a:r>
            <a:r>
              <a:rPr lang="en-US" b="1" dirty="0" smtClean="0"/>
              <a:t>these systems are cost efficient </a:t>
            </a:r>
            <a:r>
              <a:rPr lang="en-US" dirty="0" smtClean="0"/>
              <a:t> </a:t>
            </a:r>
            <a:endParaRPr lang="it-IT" dirty="0"/>
          </a:p>
        </p:txBody>
      </p:sp>
      <p:sp>
        <p:nvSpPr>
          <p:cNvPr id="9" name="Rettangolo 8"/>
          <p:cNvSpPr/>
          <p:nvPr/>
        </p:nvSpPr>
        <p:spPr>
          <a:xfrm>
            <a:off x="1630913" y="116632"/>
            <a:ext cx="546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/>
              <a:t>Italian</a:t>
            </a:r>
            <a:r>
              <a:rPr lang="it-IT" sz="3200" dirty="0"/>
              <a:t> </a:t>
            </a:r>
            <a:r>
              <a:rPr lang="it-IT" sz="3200" dirty="0" err="1" smtClean="0"/>
              <a:t>residential</a:t>
            </a:r>
            <a:r>
              <a:rPr lang="it-IT" sz="3200" dirty="0" smtClean="0"/>
              <a:t> building </a:t>
            </a:r>
            <a:r>
              <a:rPr lang="it-IT" sz="3200" dirty="0"/>
              <a:t>stock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323528" y="1845979"/>
            <a:ext cx="63367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For </a:t>
            </a:r>
            <a:r>
              <a:rPr lang="it-IT" dirty="0" err="1" smtClean="0"/>
              <a:t>this</a:t>
            </a:r>
            <a:r>
              <a:rPr lang="it-IT" dirty="0" smtClean="0"/>
              <a:t> </a:t>
            </a:r>
            <a:r>
              <a:rPr lang="it-IT" dirty="0" err="1" smtClean="0"/>
              <a:t>porpose</a:t>
            </a:r>
            <a:r>
              <a:rPr lang="it-IT" dirty="0" smtClean="0"/>
              <a:t> </a:t>
            </a:r>
          </a:p>
          <a:p>
            <a:pPr marL="285750" indent="-285750">
              <a:buFont typeface="Arial" pitchFamily="34" charset="0"/>
              <a:buChar char="•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ISTAT </a:t>
            </a:r>
            <a:r>
              <a:rPr lang="en-US" dirty="0" smtClean="0"/>
              <a:t>census (2011) </a:t>
            </a:r>
            <a:r>
              <a:rPr lang="en-US" dirty="0"/>
              <a:t>was analyzed on a regional basis identifying</a:t>
            </a:r>
            <a:r>
              <a:rPr lang="it-IT" dirty="0" smtClean="0"/>
              <a:t>: </a:t>
            </a:r>
            <a:r>
              <a:rPr lang="en-US" b="1" dirty="0" smtClean="0"/>
              <a:t>Number and category of building </a:t>
            </a:r>
            <a:r>
              <a:rPr lang="en-US" dirty="0" smtClean="0"/>
              <a:t>(mono, </a:t>
            </a:r>
            <a:r>
              <a:rPr lang="en-US" dirty="0" err="1" smtClean="0"/>
              <a:t>multy</a:t>
            </a:r>
            <a:r>
              <a:rPr lang="en-US" dirty="0" smtClean="0"/>
              <a:t> family building), </a:t>
            </a:r>
            <a:r>
              <a:rPr lang="en-US" b="1" dirty="0"/>
              <a:t>typology of heating </a:t>
            </a:r>
            <a:r>
              <a:rPr lang="en-US" b="1" dirty="0" smtClean="0"/>
              <a:t>systems </a:t>
            </a:r>
            <a:r>
              <a:rPr lang="en-AU" dirty="0"/>
              <a:t>(i.e. central or independent heating system).</a:t>
            </a:r>
            <a:r>
              <a:rPr lang="en-US" dirty="0" smtClean="0"/>
              <a:t>   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reference </a:t>
            </a:r>
            <a:r>
              <a:rPr lang="en-US" b="1" dirty="0"/>
              <a:t>building</a:t>
            </a:r>
            <a:r>
              <a:rPr lang="en-US" dirty="0"/>
              <a:t>s have been </a:t>
            </a:r>
            <a:r>
              <a:rPr lang="en-US" dirty="0" err="1"/>
              <a:t>characterised</a:t>
            </a:r>
            <a:r>
              <a:rPr lang="en-US" dirty="0"/>
              <a:t> for 9 construction periods and for 6 occupancy categories (from 2 to 30 units per building) at regional </a:t>
            </a:r>
            <a:r>
              <a:rPr lang="en-US" dirty="0" smtClean="0"/>
              <a:t>level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number </a:t>
            </a:r>
            <a:r>
              <a:rPr lang="en-US" b="1" dirty="0" smtClean="0"/>
              <a:t>of </a:t>
            </a:r>
            <a:r>
              <a:rPr lang="it-IT" b="1" dirty="0" err="1"/>
              <a:t>multi-unit</a:t>
            </a:r>
            <a:r>
              <a:rPr lang="it-IT" b="1" dirty="0"/>
              <a:t> </a:t>
            </a:r>
            <a:r>
              <a:rPr lang="it-IT" b="1" dirty="0" err="1"/>
              <a:t>buil</a:t>
            </a:r>
            <a:r>
              <a:rPr lang="it-IT" dirty="0" err="1"/>
              <a:t>dings</a:t>
            </a:r>
            <a:r>
              <a:rPr lang="it-IT" dirty="0"/>
              <a:t> </a:t>
            </a:r>
            <a:r>
              <a:rPr lang="it-IT" dirty="0" smtClean="0"/>
              <a:t>and </a:t>
            </a:r>
            <a:r>
              <a:rPr lang="it-IT" dirty="0" err="1" smtClean="0"/>
              <a:t>dwiling</a:t>
            </a:r>
            <a:r>
              <a:rPr lang="it-IT" dirty="0" smtClean="0"/>
              <a:t> </a:t>
            </a:r>
            <a:r>
              <a:rPr lang="en-US" dirty="0" smtClean="0"/>
              <a:t>required </a:t>
            </a:r>
            <a:r>
              <a:rPr lang="en-US" dirty="0"/>
              <a:t>to install </a:t>
            </a:r>
            <a:r>
              <a:rPr lang="en-US" dirty="0" smtClean="0"/>
              <a:t> individual HCA and TR systems (according to LD 102/2014) have </a:t>
            </a:r>
            <a:r>
              <a:rPr lang="en-US" dirty="0"/>
              <a:t>been estimated at regional </a:t>
            </a:r>
            <a:r>
              <a:rPr lang="en-US" dirty="0" smtClean="0"/>
              <a:t>level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/>
              <a:t>primary </a:t>
            </a:r>
            <a:r>
              <a:rPr lang="en-US" b="1" dirty="0"/>
              <a:t>energy for space heating </a:t>
            </a:r>
            <a:r>
              <a:rPr lang="en-US" dirty="0"/>
              <a:t>has been estimated for </a:t>
            </a:r>
            <a:r>
              <a:rPr lang="en-US" dirty="0" smtClean="0"/>
              <a:t> regional residential building stock and for buildings </a:t>
            </a:r>
            <a:r>
              <a:rPr lang="en-US" dirty="0"/>
              <a:t>required to install heat cost allocator 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it-IT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811" y="2196920"/>
            <a:ext cx="2195661" cy="1592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42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59627" y="764704"/>
            <a:ext cx="84969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/>
              <a:t>Italian </a:t>
            </a:r>
            <a:r>
              <a:rPr lang="en-AU" sz="2000" dirty="0"/>
              <a:t>residential building stock has been </a:t>
            </a:r>
            <a:r>
              <a:rPr lang="en-AU" sz="2000" dirty="0" err="1"/>
              <a:t>analyzed</a:t>
            </a:r>
            <a:r>
              <a:rPr lang="en-AU" sz="2000" dirty="0"/>
              <a:t> through both the ISTAT census 2011 and a recent statistical analysis performed by ENEA based on ISTAT data. </a:t>
            </a:r>
            <a:endParaRPr lang="it-IT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8" y="2030825"/>
            <a:ext cx="5310187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2" y="5013176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 smtClean="0"/>
              <a:t>About 64</a:t>
            </a:r>
            <a:r>
              <a:rPr lang="en-AU" b="1" dirty="0"/>
              <a:t>% of Italian dwellings is part of a multifamily </a:t>
            </a:r>
            <a:r>
              <a:rPr lang="en-AU" b="1" dirty="0" smtClean="0"/>
              <a:t>buildings </a:t>
            </a:r>
            <a:r>
              <a:rPr lang="en-AU" dirty="0"/>
              <a:t>(i.e. a </a:t>
            </a:r>
            <a:r>
              <a:rPr lang="en-AU" dirty="0" err="1"/>
              <a:t>bulding</a:t>
            </a:r>
            <a:r>
              <a:rPr lang="en-AU" dirty="0"/>
              <a:t> with 3 or more housing unit), while the remaining share is equally distributed between the single/two-family building categories</a:t>
            </a:r>
            <a:endParaRPr lang="it-IT" dirty="0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160493"/>
              </p:ext>
            </p:extLst>
          </p:nvPr>
        </p:nvGraphicFramePr>
        <p:xfrm>
          <a:off x="6468663" y="1772816"/>
          <a:ext cx="2000250" cy="302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1" name="Immagine bitmap" r:id="rId4" imgW="6447619" imgH="9838095" progId="PBrush">
                  <p:embed/>
                </p:oleObj>
              </mc:Choice>
              <mc:Fallback>
                <p:oleObj name="Immagine bitmap" r:id="rId4" imgW="6447619" imgH="9838095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663" y="1772816"/>
                        <a:ext cx="2000250" cy="302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1630913" y="116632"/>
            <a:ext cx="54613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dirty="0" err="1" smtClean="0"/>
              <a:t>Italian</a:t>
            </a:r>
            <a:r>
              <a:rPr lang="it-IT" sz="3200" dirty="0" smtClean="0"/>
              <a:t> </a:t>
            </a:r>
            <a:r>
              <a:rPr lang="it-IT" sz="3200" dirty="0" err="1" smtClean="0"/>
              <a:t>residential</a:t>
            </a:r>
            <a:r>
              <a:rPr lang="it-IT" sz="3200" dirty="0" smtClean="0"/>
              <a:t> building stock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125402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395536" y="446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dirty="0" smtClean="0"/>
              <a:t>Building </a:t>
            </a:r>
            <a:r>
              <a:rPr lang="it-IT" sz="3600" dirty="0" err="1" smtClean="0"/>
              <a:t>envelope</a:t>
            </a:r>
            <a:r>
              <a:rPr lang="it-IT" sz="3600" dirty="0" smtClean="0"/>
              <a:t> </a:t>
            </a:r>
            <a:r>
              <a:rPr lang="it-IT" sz="3600" dirty="0" err="1" smtClean="0"/>
              <a:t>features</a:t>
            </a:r>
            <a:r>
              <a:rPr lang="it-IT" sz="3600" dirty="0" smtClean="0"/>
              <a:t> of </a:t>
            </a:r>
            <a:r>
              <a:rPr lang="it-IT" sz="3600" dirty="0" err="1" smtClean="0"/>
              <a:t>residential</a:t>
            </a:r>
            <a:r>
              <a:rPr lang="it-IT" sz="3600" dirty="0" smtClean="0"/>
              <a:t> building stock </a:t>
            </a:r>
            <a:endParaRPr lang="it-IT" sz="3600" dirty="0"/>
          </a:p>
        </p:txBody>
      </p:sp>
      <p:pic>
        <p:nvPicPr>
          <p:cNvPr id="2050" name="Grafico 1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32" y="2001575"/>
            <a:ext cx="4464496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51520" y="1052736"/>
            <a:ext cx="879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/>
              <a:t>transmittance of the building </a:t>
            </a:r>
            <a:r>
              <a:rPr lang="en-US" dirty="0" smtClean="0"/>
              <a:t>envelope has been analyzed for </a:t>
            </a:r>
            <a:r>
              <a:rPr lang="en-US" dirty="0"/>
              <a:t>different </a:t>
            </a:r>
            <a:r>
              <a:rPr lang="en-US" b="1" dirty="0"/>
              <a:t>constructive age </a:t>
            </a:r>
            <a:r>
              <a:rPr lang="en-US" b="1" dirty="0" smtClean="0"/>
              <a:t>according to  </a:t>
            </a:r>
            <a:r>
              <a:rPr lang="en-US" b="1" dirty="0"/>
              <a:t>TABULA </a:t>
            </a:r>
            <a:r>
              <a:rPr lang="en-US" b="1" dirty="0" smtClean="0"/>
              <a:t>project (</a:t>
            </a:r>
            <a:r>
              <a:rPr lang="it-IT" b="1" dirty="0"/>
              <a:t>Politecnico di </a:t>
            </a:r>
            <a:r>
              <a:rPr lang="it-IT" b="1" dirty="0" smtClean="0"/>
              <a:t>Torino</a:t>
            </a:r>
            <a:r>
              <a:rPr lang="it-IT" dirty="0" smtClean="0"/>
              <a:t>)</a:t>
            </a:r>
            <a:r>
              <a:rPr lang="en-US" dirty="0" smtClean="0"/>
              <a:t>, </a:t>
            </a:r>
            <a:r>
              <a:rPr lang="en-US" dirty="0"/>
              <a:t>which identifies the national construction types and the relevant period of greater diffusion for the climatic zone E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51520" y="5013176"/>
            <a:ext cx="8795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purpose of this study, such constructive typologies have been considered representative throughout the national territory.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898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16735</TotalTime>
  <Words>1253</Words>
  <Application>Microsoft Office PowerPoint</Application>
  <PresentationFormat>Presentazione su schermo (4:3)</PresentationFormat>
  <Paragraphs>76</Paragraphs>
  <Slides>15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8" baseType="lpstr">
      <vt:lpstr>Tema di Office</vt:lpstr>
      <vt:lpstr>2_Tema di Office</vt:lpstr>
      <vt:lpstr>Immagine bitmap</vt:lpstr>
      <vt:lpstr>Presentazione standard di PowerPoint</vt:lpstr>
      <vt:lpstr>Presentazione standard di PowerPoint</vt:lpstr>
      <vt:lpstr>Art.9 - LD 4th July 2014, n. 102  </vt:lpstr>
      <vt:lpstr>Art.9 - LD 4th July 2014, n. 102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Heating systems features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biagio</dc:creator>
  <cp:lastModifiedBy>biagio</cp:lastModifiedBy>
  <cp:revision>226</cp:revision>
  <dcterms:created xsi:type="dcterms:W3CDTF">2016-09-17T15:26:01Z</dcterms:created>
  <dcterms:modified xsi:type="dcterms:W3CDTF">2017-09-07T09:52:01Z</dcterms:modified>
</cp:coreProperties>
</file>