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256" r:id="rId2"/>
    <p:sldId id="257" r:id="rId3"/>
    <p:sldId id="260" r:id="rId4"/>
    <p:sldId id="261" r:id="rId5"/>
    <p:sldId id="259" r:id="rId6"/>
    <p:sldId id="262" r:id="rId7"/>
    <p:sldId id="265" r:id="rId8"/>
    <p:sldId id="273" r:id="rId9"/>
    <p:sldId id="274" r:id="rId10"/>
    <p:sldId id="275" r:id="rId11"/>
    <p:sldId id="279" r:id="rId12"/>
    <p:sldId id="276" r:id="rId13"/>
    <p:sldId id="277" r:id="rId14"/>
    <p:sldId id="270" r:id="rId15"/>
    <p:sldId id="271" r:id="rId16"/>
    <p:sldId id="278" r:id="rId17"/>
    <p:sldId id="272" r:id="rId18"/>
  </p:sldIdLst>
  <p:sldSz cx="9144000" cy="6858000" type="screen4x3"/>
  <p:notesSz cx="6797675" cy="9928225"/>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
          <a:latin typeface="Arial"/>
          <a:ea typeface="Arial"/>
          <a:cs typeface="Arial"/>
        </a:font>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
          <a:latin typeface="Arial"/>
          <a:ea typeface="Arial"/>
          <a:cs typeface="Arial"/>
        </a:font>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9" autoAdjust="0"/>
    <p:restoredTop sz="94609" autoAdjust="0"/>
  </p:normalViewPr>
  <p:slideViewPr>
    <p:cSldViewPr snapToGrid="0" snapToObjects="1">
      <p:cViewPr varScale="1">
        <p:scale>
          <a:sx n="110" d="100"/>
          <a:sy n="110" d="100"/>
        </p:scale>
        <p:origin x="-163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532EBDC6-3D4F-D847-B16D-C7639CCED8E4}" type="datetimeFigureOut">
              <a:rPr lang="it-IT" smtClean="0"/>
              <a:t>06/09/2017</a:t>
            </a:fld>
            <a:endParaRPr lang="it-IT" dirty="0"/>
          </a:p>
        </p:txBody>
      </p:sp>
      <p:sp>
        <p:nvSpPr>
          <p:cNvPr id="4" name="Segnaposto piè di pagina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it-IT" dirty="0"/>
          </a:p>
        </p:txBody>
      </p:sp>
      <p:sp>
        <p:nvSpPr>
          <p:cNvPr id="5" name="Segnaposto numero diapositiva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174FC406-1578-6D44-B880-4381641655E2}" type="slidenum">
              <a:rPr lang="it-IT" smtClean="0"/>
              <a:t>‹N›</a:t>
            </a:fld>
            <a:endParaRPr lang="it-IT" dirty="0"/>
          </a:p>
        </p:txBody>
      </p:sp>
    </p:spTree>
    <p:extLst>
      <p:ext uri="{BB962C8B-B14F-4D97-AF65-F5344CB8AC3E}">
        <p14:creationId xmlns:p14="http://schemas.microsoft.com/office/powerpoint/2010/main" val="7137268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0" name="Shape 140"/>
          <p:cNvSpPr>
            <a:spLocks noGrp="1" noRot="1" noChangeAspect="1"/>
          </p:cNvSpPr>
          <p:nvPr>
            <p:ph type="sldImg"/>
          </p:nvPr>
        </p:nvSpPr>
        <p:spPr>
          <a:xfrm>
            <a:off x="917575" y="744538"/>
            <a:ext cx="4962525" cy="3722687"/>
          </a:xfrm>
          <a:prstGeom prst="rect">
            <a:avLst/>
          </a:prstGeom>
        </p:spPr>
        <p:txBody>
          <a:bodyPr/>
          <a:lstStyle/>
          <a:p>
            <a:endParaRPr/>
          </a:p>
        </p:txBody>
      </p:sp>
      <p:sp>
        <p:nvSpPr>
          <p:cNvPr id="141" name="Shape 141"/>
          <p:cNvSpPr>
            <a:spLocks noGrp="1"/>
          </p:cNvSpPr>
          <p:nvPr>
            <p:ph type="body" sz="quarter" idx="1"/>
          </p:nvPr>
        </p:nvSpPr>
        <p:spPr>
          <a:xfrm>
            <a:off x="906357" y="4715907"/>
            <a:ext cx="4984962" cy="4467701"/>
          </a:xfrm>
          <a:prstGeom prst="rect">
            <a:avLst/>
          </a:prstGeom>
        </p:spPr>
        <p:txBody>
          <a:bodyPr/>
          <a:lstStyle/>
          <a:p>
            <a:endParaRPr/>
          </a:p>
        </p:txBody>
      </p:sp>
    </p:spTree>
    <p:extLst>
      <p:ext uri="{BB962C8B-B14F-4D97-AF65-F5344CB8AC3E}">
        <p14:creationId xmlns:p14="http://schemas.microsoft.com/office/powerpoint/2010/main" val="507761187"/>
      </p:ext>
    </p:extLst>
  </p:cSld>
  <p:clrMap bg1="lt1" tx1="dk1" bg2="lt2" tx2="dk2" accent1="accent1" accent2="accent2" accent3="accent3" accent4="accent4" accent5="accent5" accent6="accent6" hlink="hlink" folHlink="folHlink"/>
  <p:hf hdr="0" ftr="0" dt="0"/>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20825040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pic>
        <p:nvPicPr>
          <p:cNvPr id="11" name="Picture 2" descr="Picture 2"/>
          <p:cNvPicPr>
            <a:picLocks noChangeAspect="1"/>
          </p:cNvPicPr>
          <p:nvPr/>
        </p:nvPicPr>
        <p:blipFill>
          <a:blip r:embed="rId2">
            <a:extLst/>
          </a:blip>
          <a:stretch>
            <a:fillRect/>
          </a:stretch>
        </p:blipFill>
        <p:spPr>
          <a:xfrm>
            <a:off x="-33338" y="6165850"/>
            <a:ext cx="9180514" cy="692150"/>
          </a:xfrm>
          <a:prstGeom prst="rect">
            <a:avLst/>
          </a:prstGeom>
          <a:ln w="12700">
            <a:miter lim="400000"/>
          </a:ln>
        </p:spPr>
      </p:pic>
      <p:pic>
        <p:nvPicPr>
          <p:cNvPr id="12" name="Image 7" descr="Image 7"/>
          <p:cNvPicPr>
            <a:picLocks noChangeAspect="1"/>
          </p:cNvPicPr>
          <p:nvPr/>
        </p:nvPicPr>
        <p:blipFill>
          <a:blip r:embed="rId3">
            <a:extLst/>
          </a:blip>
          <a:stretch>
            <a:fillRect/>
          </a:stretch>
        </p:blipFill>
        <p:spPr>
          <a:xfrm>
            <a:off x="611187" y="333375"/>
            <a:ext cx="1728788" cy="1295400"/>
          </a:xfrm>
          <a:prstGeom prst="rect">
            <a:avLst/>
          </a:prstGeom>
          <a:ln w="12700">
            <a:miter lim="400000"/>
          </a:ln>
        </p:spPr>
      </p:pic>
      <p:sp>
        <p:nvSpPr>
          <p:cNvPr id="13" name="Testo titolo"/>
          <p:cNvSpPr txBox="1">
            <a:spLocks noGrp="1"/>
          </p:cNvSpPr>
          <p:nvPr>
            <p:ph type="title"/>
          </p:nvPr>
        </p:nvSpPr>
        <p:spPr>
          <a:xfrm>
            <a:off x="683568" y="2420888"/>
            <a:ext cx="7772401" cy="1470026"/>
          </a:xfrm>
          <a:prstGeom prst="rect">
            <a:avLst/>
          </a:prstGeom>
        </p:spPr>
        <p:txBody>
          <a:bodyPr/>
          <a:lstStyle>
            <a:lvl1pPr>
              <a:defRPr sz="3300" b="1">
                <a:solidFill>
                  <a:schemeClr val="accent2"/>
                </a:solidFill>
                <a:effectLst>
                  <a:outerShdw blurRad="38100" dist="38100" dir="2700000" rotWithShape="0">
                    <a:srgbClr val="000000">
                      <a:alpha val="43137"/>
                    </a:srgbClr>
                  </a:outerShdw>
                </a:effectLst>
              </a:defRPr>
            </a:lvl1pPr>
          </a:lstStyle>
          <a:p>
            <a:r>
              <a:t>Testo titolo</a:t>
            </a:r>
          </a:p>
        </p:txBody>
      </p:sp>
      <p:sp>
        <p:nvSpPr>
          <p:cNvPr id="14" name="Corpo livello uno…"/>
          <p:cNvSpPr txBox="1">
            <a:spLocks noGrp="1"/>
          </p:cNvSpPr>
          <p:nvPr>
            <p:ph type="body" sz="quarter" idx="1"/>
          </p:nvPr>
        </p:nvSpPr>
        <p:spPr>
          <a:xfrm>
            <a:off x="1331640" y="4509120"/>
            <a:ext cx="6400801" cy="841649"/>
          </a:xfrm>
          <a:prstGeom prst="rect">
            <a:avLst/>
          </a:prstGeom>
        </p:spPr>
        <p:txBody>
          <a:bodyPr>
            <a:normAutofit/>
          </a:bodyPr>
          <a:lstStyle>
            <a:lvl1pPr marL="0" indent="0" algn="ctr">
              <a:spcBef>
                <a:spcPts val="400"/>
              </a:spcBef>
              <a:buSzTx/>
              <a:buNone/>
              <a:defRPr sz="2000">
                <a:effectLst>
                  <a:outerShdw blurRad="38100" dist="38100" dir="2700000" rotWithShape="0">
                    <a:srgbClr val="000000">
                      <a:alpha val="43137"/>
                    </a:srgbClr>
                  </a:outerShdw>
                </a:effectLst>
              </a:defRPr>
            </a:lvl1pPr>
            <a:lvl2pPr marL="0" indent="457200" algn="ctr">
              <a:spcBef>
                <a:spcPts val="400"/>
              </a:spcBef>
              <a:buSzTx/>
              <a:buNone/>
              <a:defRPr sz="2000">
                <a:effectLst>
                  <a:outerShdw blurRad="38100" dist="38100" dir="2700000" rotWithShape="0">
                    <a:srgbClr val="000000">
                      <a:alpha val="43137"/>
                    </a:srgbClr>
                  </a:outerShdw>
                </a:effectLst>
              </a:defRPr>
            </a:lvl2pPr>
            <a:lvl3pPr marL="0" indent="914400" algn="ctr">
              <a:spcBef>
                <a:spcPts val="400"/>
              </a:spcBef>
              <a:buSzTx/>
              <a:buNone/>
              <a:defRPr sz="2000">
                <a:effectLst>
                  <a:outerShdw blurRad="38100" dist="38100" dir="2700000" rotWithShape="0">
                    <a:srgbClr val="000000">
                      <a:alpha val="43137"/>
                    </a:srgbClr>
                  </a:outerShdw>
                </a:effectLst>
              </a:defRPr>
            </a:lvl3pPr>
            <a:lvl4pPr marL="0" indent="1371600" algn="ctr">
              <a:spcBef>
                <a:spcPts val="400"/>
              </a:spcBef>
              <a:buSzTx/>
              <a:buNone/>
              <a:defRPr sz="2000">
                <a:effectLst>
                  <a:outerShdw blurRad="38100" dist="38100" dir="2700000" rotWithShape="0">
                    <a:srgbClr val="000000">
                      <a:alpha val="43137"/>
                    </a:srgbClr>
                  </a:outerShdw>
                </a:effectLst>
              </a:defRPr>
            </a:lvl4pPr>
            <a:lvl5pPr marL="0" indent="1828800" algn="ctr">
              <a:spcBef>
                <a:spcPts val="400"/>
              </a:spcBef>
              <a:buSzTx/>
              <a:buNone/>
              <a:defRPr sz="2000">
                <a:effectLst>
                  <a:outerShdw blurRad="38100" dist="38100" dir="2700000" rotWithShape="0">
                    <a:srgbClr val="000000">
                      <a:alpha val="43137"/>
                    </a:srgbClr>
                  </a:outerShdw>
                </a:effectLst>
              </a:defRPr>
            </a:lvl5pPr>
          </a:lstStyle>
          <a:p>
            <a:r>
              <a:t>Corpo livello uno</a:t>
            </a:r>
          </a:p>
          <a:p>
            <a:pPr lvl="1"/>
            <a:r>
              <a:t>Corpo livello due</a:t>
            </a:r>
          </a:p>
          <a:p>
            <a:pPr lvl="2"/>
            <a:r>
              <a:t>Corpo livello tre</a:t>
            </a:r>
          </a:p>
          <a:p>
            <a:pPr lvl="3"/>
            <a:r>
              <a:t>Corpo livello quattro</a:t>
            </a:r>
          </a:p>
          <a:p>
            <a:pPr lvl="4"/>
            <a:r>
              <a:t>Corpo livello cinque</a:t>
            </a:r>
          </a:p>
        </p:txBody>
      </p:sp>
      <p:sp>
        <p:nvSpPr>
          <p:cNvPr id="15" name="Numero diapositiva"/>
          <p:cNvSpPr txBox="1">
            <a:spLocks noGrp="1"/>
          </p:cNvSpPr>
          <p:nvPr>
            <p:ph type="sldNum" sz="quarter" idx="2"/>
          </p:nvPr>
        </p:nvSpPr>
        <p:spPr>
          <a:xfrm>
            <a:off x="4419600" y="6356350"/>
            <a:ext cx="2133600" cy="368300"/>
          </a:xfrm>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re et texte vertical">
    <p:spTree>
      <p:nvGrpSpPr>
        <p:cNvPr id="1" name=""/>
        <p:cNvGrpSpPr/>
        <p:nvPr/>
      </p:nvGrpSpPr>
      <p:grpSpPr>
        <a:xfrm>
          <a:off x="0" y="0"/>
          <a:ext cx="0" cy="0"/>
          <a:chOff x="0" y="0"/>
          <a:chExt cx="0" cy="0"/>
        </a:xfrm>
      </p:grpSpPr>
      <p:sp>
        <p:nvSpPr>
          <p:cNvPr id="96" name="Testo titolo"/>
          <p:cNvSpPr txBox="1">
            <a:spLocks noGrp="1"/>
          </p:cNvSpPr>
          <p:nvPr>
            <p:ph type="title"/>
          </p:nvPr>
        </p:nvSpPr>
        <p:spPr>
          <a:prstGeom prst="rect">
            <a:avLst/>
          </a:prstGeom>
        </p:spPr>
        <p:txBody>
          <a:bodyPr/>
          <a:lstStyle/>
          <a:p>
            <a:r>
              <a:t>Testo titolo</a:t>
            </a:r>
          </a:p>
        </p:txBody>
      </p:sp>
      <p:sp>
        <p:nvSpPr>
          <p:cNvPr id="97" name="Corpo livello uno…"/>
          <p:cNvSpPr txBox="1">
            <a:spLocks noGrp="1"/>
          </p:cNvSpPr>
          <p:nvPr>
            <p:ph type="body" idx="1"/>
          </p:nvPr>
        </p:nvSpPr>
        <p:spPr>
          <a:xfrm>
            <a:off x="457200" y="1600200"/>
            <a:ext cx="8229600" cy="4525963"/>
          </a:xfrm>
          <a:prstGeom prst="rect">
            <a:avLst/>
          </a:prstGeom>
        </p:spPr>
        <p:txBody>
          <a:bodyPr>
            <a:normAutofit/>
          </a:bodyPr>
          <a:lstStyle/>
          <a:p>
            <a:r>
              <a:t>Corpo livello uno</a:t>
            </a:r>
          </a:p>
          <a:p>
            <a:pPr lvl="1"/>
            <a:r>
              <a:t>Corpo livello due</a:t>
            </a:r>
          </a:p>
          <a:p>
            <a:pPr lvl="2"/>
            <a:r>
              <a:t>Corpo livello tre</a:t>
            </a:r>
          </a:p>
          <a:p>
            <a:pPr lvl="3"/>
            <a:r>
              <a:t>Corpo livello quattro</a:t>
            </a:r>
          </a:p>
          <a:p>
            <a:pPr lvl="4"/>
            <a:r>
              <a:t>Corpo livello cinque</a:t>
            </a:r>
          </a:p>
        </p:txBody>
      </p:sp>
      <p:sp>
        <p:nvSpPr>
          <p:cNvPr id="98"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re vertical et texte">
    <p:spTree>
      <p:nvGrpSpPr>
        <p:cNvPr id="1" name=""/>
        <p:cNvGrpSpPr/>
        <p:nvPr/>
      </p:nvGrpSpPr>
      <p:grpSpPr>
        <a:xfrm>
          <a:off x="0" y="0"/>
          <a:ext cx="0" cy="0"/>
          <a:chOff x="0" y="0"/>
          <a:chExt cx="0" cy="0"/>
        </a:xfrm>
      </p:grpSpPr>
      <p:sp>
        <p:nvSpPr>
          <p:cNvPr id="105" name="Testo titolo"/>
          <p:cNvSpPr txBox="1">
            <a:spLocks noGrp="1"/>
          </p:cNvSpPr>
          <p:nvPr>
            <p:ph type="title"/>
          </p:nvPr>
        </p:nvSpPr>
        <p:spPr>
          <a:xfrm>
            <a:off x="6629400" y="274638"/>
            <a:ext cx="2057400" cy="5851526"/>
          </a:xfrm>
          <a:prstGeom prst="rect">
            <a:avLst/>
          </a:prstGeom>
        </p:spPr>
        <p:txBody>
          <a:bodyPr/>
          <a:lstStyle/>
          <a:p>
            <a:r>
              <a:t>Testo titolo</a:t>
            </a:r>
          </a:p>
        </p:txBody>
      </p:sp>
      <p:sp>
        <p:nvSpPr>
          <p:cNvPr id="106" name="Corpo livello uno…"/>
          <p:cNvSpPr txBox="1">
            <a:spLocks noGrp="1"/>
          </p:cNvSpPr>
          <p:nvPr>
            <p:ph type="body" idx="1"/>
          </p:nvPr>
        </p:nvSpPr>
        <p:spPr>
          <a:xfrm>
            <a:off x="457200" y="274638"/>
            <a:ext cx="6019800" cy="5851526"/>
          </a:xfrm>
          <a:prstGeom prst="rect">
            <a:avLst/>
          </a:prstGeom>
        </p:spPr>
        <p:txBody>
          <a:bodyPr>
            <a:normAutofit/>
          </a:bodyPr>
          <a:lstStyle/>
          <a:p>
            <a:r>
              <a:t>Corpo livello uno</a:t>
            </a:r>
          </a:p>
          <a:p>
            <a:pPr lvl="1"/>
            <a:r>
              <a:t>Corpo livello due</a:t>
            </a:r>
          </a:p>
          <a:p>
            <a:pPr lvl="2"/>
            <a:r>
              <a:t>Corpo livello tre</a:t>
            </a:r>
          </a:p>
          <a:p>
            <a:pPr lvl="3"/>
            <a:r>
              <a:t>Corpo livello quattro</a:t>
            </a:r>
          </a:p>
          <a:p>
            <a:pPr lvl="4"/>
            <a:r>
              <a:t>Corpo livello cinque</a:t>
            </a:r>
          </a:p>
        </p:txBody>
      </p:sp>
      <p:sp>
        <p:nvSpPr>
          <p:cNvPr id="107"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re. Texte et 2 contenus">
    <p:spTree>
      <p:nvGrpSpPr>
        <p:cNvPr id="1" name=""/>
        <p:cNvGrpSpPr/>
        <p:nvPr/>
      </p:nvGrpSpPr>
      <p:grpSpPr>
        <a:xfrm>
          <a:off x="0" y="0"/>
          <a:ext cx="0" cy="0"/>
          <a:chOff x="0" y="0"/>
          <a:chExt cx="0" cy="0"/>
        </a:xfrm>
      </p:grpSpPr>
      <p:sp>
        <p:nvSpPr>
          <p:cNvPr id="114" name="Testo titolo"/>
          <p:cNvSpPr txBox="1">
            <a:spLocks noGrp="1"/>
          </p:cNvSpPr>
          <p:nvPr>
            <p:ph type="title"/>
          </p:nvPr>
        </p:nvSpPr>
        <p:spPr>
          <a:prstGeom prst="rect">
            <a:avLst/>
          </a:prstGeom>
        </p:spPr>
        <p:txBody>
          <a:bodyPr/>
          <a:lstStyle/>
          <a:p>
            <a:r>
              <a:t>Testo titolo</a:t>
            </a:r>
          </a:p>
        </p:txBody>
      </p:sp>
      <p:sp>
        <p:nvSpPr>
          <p:cNvPr id="115" name="Corpo livello uno…"/>
          <p:cNvSpPr txBox="1">
            <a:spLocks noGrp="1"/>
          </p:cNvSpPr>
          <p:nvPr>
            <p:ph type="body" sz="half" idx="1"/>
          </p:nvPr>
        </p:nvSpPr>
        <p:spPr>
          <a:xfrm>
            <a:off x="457200" y="1600200"/>
            <a:ext cx="4038600" cy="4525963"/>
          </a:xfrm>
          <a:prstGeom prst="rect">
            <a:avLst/>
          </a:prstGeom>
        </p:spPr>
        <p:txBody>
          <a:bodyPr>
            <a:normAutofit/>
          </a:bodyPr>
          <a:lstStyle/>
          <a:p>
            <a:r>
              <a:t>Corpo livello uno</a:t>
            </a:r>
          </a:p>
          <a:p>
            <a:pPr lvl="1"/>
            <a:r>
              <a:t>Corpo livello due</a:t>
            </a:r>
          </a:p>
          <a:p>
            <a:pPr lvl="2"/>
            <a:r>
              <a:t>Corpo livello tre</a:t>
            </a:r>
          </a:p>
          <a:p>
            <a:pPr lvl="3"/>
            <a:r>
              <a:t>Corpo livello quattro</a:t>
            </a:r>
          </a:p>
          <a:p>
            <a:pPr lvl="4"/>
            <a:r>
              <a:t>Corpo livello cinque</a:t>
            </a:r>
          </a:p>
        </p:txBody>
      </p:sp>
      <p:sp>
        <p:nvSpPr>
          <p:cNvPr id="116"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re et 4 contenus">
    <p:spTree>
      <p:nvGrpSpPr>
        <p:cNvPr id="1" name=""/>
        <p:cNvGrpSpPr/>
        <p:nvPr/>
      </p:nvGrpSpPr>
      <p:grpSpPr>
        <a:xfrm>
          <a:off x="0" y="0"/>
          <a:ext cx="0" cy="0"/>
          <a:chOff x="0" y="0"/>
          <a:chExt cx="0" cy="0"/>
        </a:xfrm>
      </p:grpSpPr>
      <p:sp>
        <p:nvSpPr>
          <p:cNvPr id="123" name="Testo titolo"/>
          <p:cNvSpPr txBox="1">
            <a:spLocks noGrp="1"/>
          </p:cNvSpPr>
          <p:nvPr>
            <p:ph type="title"/>
          </p:nvPr>
        </p:nvSpPr>
        <p:spPr>
          <a:prstGeom prst="rect">
            <a:avLst/>
          </a:prstGeom>
        </p:spPr>
        <p:txBody>
          <a:bodyPr/>
          <a:lstStyle/>
          <a:p>
            <a:r>
              <a:t>Testo titolo</a:t>
            </a:r>
          </a:p>
        </p:txBody>
      </p:sp>
      <p:sp>
        <p:nvSpPr>
          <p:cNvPr id="124" name="Corpo livello uno…"/>
          <p:cNvSpPr txBox="1">
            <a:spLocks noGrp="1"/>
          </p:cNvSpPr>
          <p:nvPr>
            <p:ph type="body" sz="quarter" idx="1"/>
          </p:nvPr>
        </p:nvSpPr>
        <p:spPr>
          <a:xfrm>
            <a:off x="457200" y="1600200"/>
            <a:ext cx="4038600" cy="2185989"/>
          </a:xfrm>
          <a:prstGeom prst="rect">
            <a:avLst/>
          </a:prstGeom>
        </p:spPr>
        <p:txBody>
          <a:bodyPr>
            <a:normAutofit/>
          </a:bodyPr>
          <a:lstStyle/>
          <a:p>
            <a:r>
              <a:t>Corpo livello uno</a:t>
            </a:r>
          </a:p>
          <a:p>
            <a:pPr lvl="1"/>
            <a:r>
              <a:t>Corpo livello due</a:t>
            </a:r>
          </a:p>
          <a:p>
            <a:pPr lvl="2"/>
            <a:r>
              <a:t>Corpo livello tre</a:t>
            </a:r>
          </a:p>
          <a:p>
            <a:pPr lvl="3"/>
            <a:r>
              <a:t>Corpo livello quattro</a:t>
            </a:r>
          </a:p>
          <a:p>
            <a:pPr lvl="4"/>
            <a:r>
              <a:t>Corpo livello cinque</a:t>
            </a:r>
          </a:p>
        </p:txBody>
      </p:sp>
      <p:sp>
        <p:nvSpPr>
          <p:cNvPr id="125"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re. Texte et contenu">
    <p:spTree>
      <p:nvGrpSpPr>
        <p:cNvPr id="1" name=""/>
        <p:cNvGrpSpPr/>
        <p:nvPr/>
      </p:nvGrpSpPr>
      <p:grpSpPr>
        <a:xfrm>
          <a:off x="0" y="0"/>
          <a:ext cx="0" cy="0"/>
          <a:chOff x="0" y="0"/>
          <a:chExt cx="0" cy="0"/>
        </a:xfrm>
      </p:grpSpPr>
      <p:sp>
        <p:nvSpPr>
          <p:cNvPr id="132" name="Testo titolo"/>
          <p:cNvSpPr txBox="1">
            <a:spLocks noGrp="1"/>
          </p:cNvSpPr>
          <p:nvPr>
            <p:ph type="title"/>
          </p:nvPr>
        </p:nvSpPr>
        <p:spPr>
          <a:prstGeom prst="rect">
            <a:avLst/>
          </a:prstGeom>
        </p:spPr>
        <p:txBody>
          <a:bodyPr/>
          <a:lstStyle/>
          <a:p>
            <a:r>
              <a:t>Testo titolo</a:t>
            </a:r>
          </a:p>
        </p:txBody>
      </p:sp>
      <p:sp>
        <p:nvSpPr>
          <p:cNvPr id="133" name="Corpo livello uno…"/>
          <p:cNvSpPr txBox="1">
            <a:spLocks noGrp="1"/>
          </p:cNvSpPr>
          <p:nvPr>
            <p:ph type="body" sz="half" idx="1"/>
          </p:nvPr>
        </p:nvSpPr>
        <p:spPr>
          <a:xfrm>
            <a:off x="457200" y="1600200"/>
            <a:ext cx="4038600" cy="4525963"/>
          </a:xfrm>
          <a:prstGeom prst="rect">
            <a:avLst/>
          </a:prstGeom>
        </p:spPr>
        <p:txBody>
          <a:bodyPr>
            <a:normAutofit/>
          </a:bodyPr>
          <a:lstStyle/>
          <a:p>
            <a:r>
              <a:t>Corpo livello uno</a:t>
            </a:r>
          </a:p>
          <a:p>
            <a:pPr lvl="1"/>
            <a:r>
              <a:t>Corpo livello due</a:t>
            </a:r>
          </a:p>
          <a:p>
            <a:pPr lvl="2"/>
            <a:r>
              <a:t>Corpo livello tre</a:t>
            </a:r>
          </a:p>
          <a:p>
            <a:pPr lvl="3"/>
            <a:r>
              <a:t>Corpo livello quattro</a:t>
            </a:r>
          </a:p>
          <a:p>
            <a:pPr lvl="4"/>
            <a:r>
              <a:t>Corpo livello cinque</a:t>
            </a:r>
          </a:p>
        </p:txBody>
      </p:sp>
      <p:sp>
        <p:nvSpPr>
          <p:cNvPr id="134"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re et contenu">
    <p:spTree>
      <p:nvGrpSpPr>
        <p:cNvPr id="1" name=""/>
        <p:cNvGrpSpPr/>
        <p:nvPr/>
      </p:nvGrpSpPr>
      <p:grpSpPr>
        <a:xfrm>
          <a:off x="0" y="0"/>
          <a:ext cx="0" cy="0"/>
          <a:chOff x="0" y="0"/>
          <a:chExt cx="0" cy="0"/>
        </a:xfrm>
      </p:grpSpPr>
      <p:pic>
        <p:nvPicPr>
          <p:cNvPr id="22" name="Picture 2" descr="Picture 2"/>
          <p:cNvPicPr>
            <a:picLocks noChangeAspect="1"/>
          </p:cNvPicPr>
          <p:nvPr/>
        </p:nvPicPr>
        <p:blipFill>
          <a:blip r:embed="rId2">
            <a:extLst/>
          </a:blip>
          <a:stretch>
            <a:fillRect/>
          </a:stretch>
        </p:blipFill>
        <p:spPr>
          <a:xfrm>
            <a:off x="-36513" y="6092825"/>
            <a:ext cx="9180514" cy="765175"/>
          </a:xfrm>
          <a:prstGeom prst="rect">
            <a:avLst/>
          </a:prstGeom>
          <a:ln w="12700">
            <a:miter lim="400000"/>
          </a:ln>
        </p:spPr>
      </p:pic>
      <p:pic>
        <p:nvPicPr>
          <p:cNvPr id="23" name="Image 7" descr="Image 7"/>
          <p:cNvPicPr>
            <a:picLocks noChangeAspect="1"/>
          </p:cNvPicPr>
          <p:nvPr/>
        </p:nvPicPr>
        <p:blipFill>
          <a:blip r:embed="rId3">
            <a:extLst/>
          </a:blip>
          <a:stretch>
            <a:fillRect/>
          </a:stretch>
        </p:blipFill>
        <p:spPr>
          <a:xfrm>
            <a:off x="611187" y="333375"/>
            <a:ext cx="1223963" cy="1008063"/>
          </a:xfrm>
          <a:prstGeom prst="rect">
            <a:avLst/>
          </a:prstGeom>
          <a:ln w="12700">
            <a:miter lim="400000"/>
          </a:ln>
        </p:spPr>
      </p:pic>
      <p:sp>
        <p:nvSpPr>
          <p:cNvPr id="24" name="Testo titolo"/>
          <p:cNvSpPr txBox="1">
            <a:spLocks noGrp="1"/>
          </p:cNvSpPr>
          <p:nvPr>
            <p:ph type="title"/>
          </p:nvPr>
        </p:nvSpPr>
        <p:spPr>
          <a:xfrm>
            <a:off x="2123727" y="260647"/>
            <a:ext cx="6552729" cy="1143001"/>
          </a:xfrm>
          <a:prstGeom prst="rect">
            <a:avLst/>
          </a:prstGeom>
        </p:spPr>
        <p:txBody>
          <a:bodyPr/>
          <a:lstStyle>
            <a:lvl1pPr>
              <a:defRPr sz="2400" b="1">
                <a:solidFill>
                  <a:schemeClr val="accent2"/>
                </a:solidFill>
                <a:effectLst>
                  <a:outerShdw blurRad="38100" dist="38100" dir="2700000" rotWithShape="0">
                    <a:srgbClr val="000000">
                      <a:alpha val="43137"/>
                    </a:srgbClr>
                  </a:outerShdw>
                </a:effectLst>
              </a:defRPr>
            </a:lvl1pPr>
          </a:lstStyle>
          <a:p>
            <a:r>
              <a:t>Testo titolo</a:t>
            </a:r>
          </a:p>
        </p:txBody>
      </p:sp>
      <p:sp>
        <p:nvSpPr>
          <p:cNvPr id="25" name="Corpo livello uno…"/>
          <p:cNvSpPr txBox="1">
            <a:spLocks noGrp="1"/>
          </p:cNvSpPr>
          <p:nvPr>
            <p:ph type="body" idx="1"/>
          </p:nvPr>
        </p:nvSpPr>
        <p:spPr>
          <a:xfrm>
            <a:off x="438943" y="1556791"/>
            <a:ext cx="8229601" cy="4525964"/>
          </a:xfrm>
          <a:prstGeom prst="rect">
            <a:avLst/>
          </a:prstGeom>
        </p:spPr>
        <p:txBody>
          <a:bodyPr>
            <a:normAutofit/>
          </a:bodyPr>
          <a:lstStyle>
            <a:lvl1pPr>
              <a:spcBef>
                <a:spcPts val="500"/>
              </a:spcBef>
              <a:buClr>
                <a:srgbClr val="AE8316"/>
              </a:buClr>
              <a:buChar char="➢"/>
              <a:defRPr sz="2400">
                <a:solidFill>
                  <a:srgbClr val="AE8316"/>
                </a:solidFill>
              </a:defRPr>
            </a:lvl1pPr>
            <a:lvl2pPr marL="800100" indent="-342900">
              <a:spcBef>
                <a:spcPts val="500"/>
              </a:spcBef>
              <a:buClr>
                <a:srgbClr val="AE8316"/>
              </a:buClr>
              <a:buChar char="▪"/>
              <a:defRPr sz="2400">
                <a:solidFill>
                  <a:srgbClr val="AE8316"/>
                </a:solidFill>
              </a:defRPr>
            </a:lvl2pPr>
            <a:lvl3pPr>
              <a:spcBef>
                <a:spcPts val="500"/>
              </a:spcBef>
              <a:buClr>
                <a:srgbClr val="AE8316"/>
              </a:buClr>
              <a:defRPr sz="2400">
                <a:solidFill>
                  <a:srgbClr val="AE8316"/>
                </a:solidFill>
              </a:defRPr>
            </a:lvl3pPr>
            <a:lvl4pPr marL="1714500" indent="-342900">
              <a:spcBef>
                <a:spcPts val="500"/>
              </a:spcBef>
              <a:buClr>
                <a:srgbClr val="AE8316"/>
              </a:buClr>
              <a:defRPr sz="2400">
                <a:solidFill>
                  <a:srgbClr val="AE8316"/>
                </a:solidFill>
              </a:defRPr>
            </a:lvl4pPr>
            <a:lvl5pPr marL="2171700" indent="-342900">
              <a:spcBef>
                <a:spcPts val="500"/>
              </a:spcBef>
              <a:buClr>
                <a:srgbClr val="AE8316"/>
              </a:buClr>
              <a:defRPr sz="2400">
                <a:solidFill>
                  <a:srgbClr val="AE8316"/>
                </a:solidFill>
              </a:defRPr>
            </a:lvl5pPr>
          </a:lstStyle>
          <a:p>
            <a:r>
              <a:t>Corpo livello uno</a:t>
            </a:r>
          </a:p>
          <a:p>
            <a:pPr lvl="1"/>
            <a:r>
              <a:t>Corpo livello due</a:t>
            </a:r>
          </a:p>
          <a:p>
            <a:pPr lvl="2"/>
            <a:r>
              <a:t>Corpo livello tre</a:t>
            </a:r>
          </a:p>
          <a:p>
            <a:pPr lvl="3"/>
            <a:r>
              <a:t>Corpo livello quattro</a:t>
            </a:r>
          </a:p>
          <a:p>
            <a:pPr lvl="4"/>
            <a:r>
              <a:t>Corpo livello cinque</a:t>
            </a:r>
          </a:p>
        </p:txBody>
      </p:sp>
      <p:sp>
        <p:nvSpPr>
          <p:cNvPr id="26" name="Numero diapositiva"/>
          <p:cNvSpPr txBox="1">
            <a:spLocks noGrp="1"/>
          </p:cNvSpPr>
          <p:nvPr>
            <p:ph type="sldNum" sz="quarter" idx="2"/>
          </p:nvPr>
        </p:nvSpPr>
        <p:spPr>
          <a:xfrm>
            <a:off x="8620785" y="6408737"/>
            <a:ext cx="245404" cy="226987"/>
          </a:xfrm>
          <a:prstGeom prst="rect">
            <a:avLst/>
          </a:prstGeom>
        </p:spPr>
        <p:txBody>
          <a:bodyPr/>
          <a:lstStyle>
            <a:lvl1pPr>
              <a:defRPr sz="1000">
                <a:solidFill>
                  <a:schemeClr val="accent3">
                    <a:lumOff val="44000"/>
                  </a:schemeClr>
                </a:solidFill>
              </a:defRPr>
            </a:lvl1p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re de section">
    <p:spTree>
      <p:nvGrpSpPr>
        <p:cNvPr id="1" name=""/>
        <p:cNvGrpSpPr/>
        <p:nvPr/>
      </p:nvGrpSpPr>
      <p:grpSpPr>
        <a:xfrm>
          <a:off x="0" y="0"/>
          <a:ext cx="0" cy="0"/>
          <a:chOff x="0" y="0"/>
          <a:chExt cx="0" cy="0"/>
        </a:xfrm>
      </p:grpSpPr>
      <p:sp>
        <p:nvSpPr>
          <p:cNvPr id="33" name="Testo titolo"/>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Testo titolo</a:t>
            </a:r>
          </a:p>
        </p:txBody>
      </p:sp>
      <p:sp>
        <p:nvSpPr>
          <p:cNvPr id="34" name="Corpo livello uno…"/>
          <p:cNvSpPr txBox="1">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r>
              <a:t>Corpo livello uno</a:t>
            </a:r>
          </a:p>
          <a:p>
            <a:pPr lvl="1"/>
            <a:r>
              <a:t>Corpo livello due</a:t>
            </a:r>
          </a:p>
          <a:p>
            <a:pPr lvl="2"/>
            <a:r>
              <a:t>Corpo livello tre</a:t>
            </a:r>
          </a:p>
          <a:p>
            <a:pPr lvl="3"/>
            <a:r>
              <a:t>Corpo livello quattro</a:t>
            </a:r>
          </a:p>
          <a:p>
            <a:pPr lvl="4"/>
            <a:r>
              <a:t>Corpo livello cinque</a:t>
            </a:r>
          </a:p>
        </p:txBody>
      </p:sp>
      <p:sp>
        <p:nvSpPr>
          <p:cNvPr id="35"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ux contenus">
    <p:spTree>
      <p:nvGrpSpPr>
        <p:cNvPr id="1" name=""/>
        <p:cNvGrpSpPr/>
        <p:nvPr/>
      </p:nvGrpSpPr>
      <p:grpSpPr>
        <a:xfrm>
          <a:off x="0" y="0"/>
          <a:ext cx="0" cy="0"/>
          <a:chOff x="0" y="0"/>
          <a:chExt cx="0" cy="0"/>
        </a:xfrm>
      </p:grpSpPr>
      <p:sp>
        <p:nvSpPr>
          <p:cNvPr id="42" name="Testo titolo"/>
          <p:cNvSpPr txBox="1">
            <a:spLocks noGrp="1"/>
          </p:cNvSpPr>
          <p:nvPr>
            <p:ph type="title"/>
          </p:nvPr>
        </p:nvSpPr>
        <p:spPr>
          <a:prstGeom prst="rect">
            <a:avLst/>
          </a:prstGeom>
        </p:spPr>
        <p:txBody>
          <a:bodyPr/>
          <a:lstStyle/>
          <a:p>
            <a:r>
              <a:t>Testo titolo</a:t>
            </a:r>
          </a:p>
        </p:txBody>
      </p:sp>
      <p:sp>
        <p:nvSpPr>
          <p:cNvPr id="43" name="Corpo livello uno…"/>
          <p:cNvSpPr txBox="1">
            <a:spLocks noGrp="1"/>
          </p:cNvSpPr>
          <p:nvPr>
            <p:ph type="body" sz="half" idx="1"/>
          </p:nvPr>
        </p:nvSpPr>
        <p:spPr>
          <a:xfrm>
            <a:off x="457200" y="1600200"/>
            <a:ext cx="4038600" cy="4525963"/>
          </a:xfrm>
          <a:prstGeom prst="rect">
            <a:avLst/>
          </a:prstGeom>
        </p:spPr>
        <p:txBody>
          <a:bodyPr>
            <a:normAutofit/>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Corpo livello uno</a:t>
            </a:r>
          </a:p>
          <a:p>
            <a:pPr lvl="1"/>
            <a:r>
              <a:t>Corpo livello due</a:t>
            </a:r>
          </a:p>
          <a:p>
            <a:pPr lvl="2"/>
            <a:r>
              <a:t>Corpo livello tre</a:t>
            </a:r>
          </a:p>
          <a:p>
            <a:pPr lvl="3"/>
            <a:r>
              <a:t>Corpo livello quattro</a:t>
            </a:r>
          </a:p>
          <a:p>
            <a:pPr lvl="4"/>
            <a:r>
              <a:t>Corpo livello cinque</a:t>
            </a:r>
          </a:p>
        </p:txBody>
      </p:sp>
      <p:sp>
        <p:nvSpPr>
          <p:cNvPr id="44"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aison">
    <p:spTree>
      <p:nvGrpSpPr>
        <p:cNvPr id="1" name=""/>
        <p:cNvGrpSpPr/>
        <p:nvPr/>
      </p:nvGrpSpPr>
      <p:grpSpPr>
        <a:xfrm>
          <a:off x="0" y="0"/>
          <a:ext cx="0" cy="0"/>
          <a:chOff x="0" y="0"/>
          <a:chExt cx="0" cy="0"/>
        </a:xfrm>
      </p:grpSpPr>
      <p:sp>
        <p:nvSpPr>
          <p:cNvPr id="51" name="Testo titolo"/>
          <p:cNvSpPr txBox="1">
            <a:spLocks noGrp="1"/>
          </p:cNvSpPr>
          <p:nvPr>
            <p:ph type="title"/>
          </p:nvPr>
        </p:nvSpPr>
        <p:spPr>
          <a:prstGeom prst="rect">
            <a:avLst/>
          </a:prstGeom>
        </p:spPr>
        <p:txBody>
          <a:bodyPr/>
          <a:lstStyle/>
          <a:p>
            <a:r>
              <a:t>Testo titolo</a:t>
            </a:r>
          </a:p>
        </p:txBody>
      </p:sp>
      <p:sp>
        <p:nvSpPr>
          <p:cNvPr id="52" name="Corpo livello uno…"/>
          <p:cNvSpPr txBox="1">
            <a:spLocks noGrp="1"/>
          </p:cNvSpPr>
          <p:nvPr>
            <p:ph type="body" sz="quarter" idx="1"/>
          </p:nvPr>
        </p:nvSpPr>
        <p:spPr>
          <a:xfrm>
            <a:off x="457200" y="1535112"/>
            <a:ext cx="4040188" cy="639763"/>
          </a:xfrm>
          <a:prstGeom prst="rect">
            <a:avLst/>
          </a:prstGeom>
        </p:spPr>
        <p:txBody>
          <a:bodyPr anchor="b">
            <a:normAutofit/>
          </a:bodyPr>
          <a:lstStyle>
            <a:lvl1pPr marL="0" indent="0">
              <a:spcBef>
                <a:spcPts val="500"/>
              </a:spcBef>
              <a:buSzTx/>
              <a:buNone/>
              <a:defRPr sz="2400" b="1"/>
            </a:lvl1pPr>
            <a:lvl2pPr marL="0" indent="457200">
              <a:spcBef>
                <a:spcPts val="500"/>
              </a:spcBef>
              <a:buSzTx/>
              <a:buNone/>
              <a:defRPr sz="2400" b="1"/>
            </a:lvl2pPr>
            <a:lvl3pPr marL="0" indent="914400">
              <a:spcBef>
                <a:spcPts val="500"/>
              </a:spcBef>
              <a:buSzTx/>
              <a:buNone/>
              <a:defRPr sz="2400" b="1"/>
            </a:lvl3pPr>
            <a:lvl4pPr marL="0" indent="1371600">
              <a:spcBef>
                <a:spcPts val="500"/>
              </a:spcBef>
              <a:buSzTx/>
              <a:buNone/>
              <a:defRPr sz="2400" b="1"/>
            </a:lvl4pPr>
            <a:lvl5pPr marL="0" indent="1828800">
              <a:spcBef>
                <a:spcPts val="500"/>
              </a:spcBef>
              <a:buSzTx/>
              <a:buNone/>
              <a:defRPr sz="2400" b="1"/>
            </a:lvl5pPr>
          </a:lstStyle>
          <a:p>
            <a:r>
              <a:t>Corpo livello uno</a:t>
            </a:r>
          </a:p>
          <a:p>
            <a:pPr lvl="1"/>
            <a:r>
              <a:t>Corpo livello due</a:t>
            </a:r>
          </a:p>
          <a:p>
            <a:pPr lvl="2"/>
            <a:r>
              <a:t>Corpo livello tre</a:t>
            </a:r>
          </a:p>
          <a:p>
            <a:pPr lvl="3"/>
            <a:r>
              <a:t>Corpo livello quattro</a:t>
            </a:r>
          </a:p>
          <a:p>
            <a:pPr lvl="4"/>
            <a:r>
              <a:t>Corpo livello cinque</a:t>
            </a:r>
          </a:p>
        </p:txBody>
      </p:sp>
      <p:sp>
        <p:nvSpPr>
          <p:cNvPr id="53" name="Espace réservé du texte 4"/>
          <p:cNvSpPr>
            <a:spLocks noGrp="1"/>
          </p:cNvSpPr>
          <p:nvPr>
            <p:ph type="body" sz="quarter" idx="13"/>
          </p:nvPr>
        </p:nvSpPr>
        <p:spPr>
          <a:xfrm>
            <a:off x="4645025" y="1535112"/>
            <a:ext cx="4041775" cy="639763"/>
          </a:xfrm>
          <a:prstGeom prst="rect">
            <a:avLst/>
          </a:prstGeom>
        </p:spPr>
        <p:txBody>
          <a:bodyPr anchor="b">
            <a:normAutofit/>
          </a:bodyPr>
          <a:lstStyle/>
          <a:p>
            <a:pPr marL="0" indent="0">
              <a:spcBef>
                <a:spcPts val="500"/>
              </a:spcBef>
              <a:buSzTx/>
              <a:buNone/>
              <a:defRPr sz="2400" b="1"/>
            </a:pPr>
            <a:endParaRPr/>
          </a:p>
        </p:txBody>
      </p:sp>
      <p:sp>
        <p:nvSpPr>
          <p:cNvPr id="54"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re seul">
    <p:spTree>
      <p:nvGrpSpPr>
        <p:cNvPr id="1" name=""/>
        <p:cNvGrpSpPr/>
        <p:nvPr/>
      </p:nvGrpSpPr>
      <p:grpSpPr>
        <a:xfrm>
          <a:off x="0" y="0"/>
          <a:ext cx="0" cy="0"/>
          <a:chOff x="0" y="0"/>
          <a:chExt cx="0" cy="0"/>
        </a:xfrm>
      </p:grpSpPr>
      <p:sp>
        <p:nvSpPr>
          <p:cNvPr id="61" name="Testo titolo"/>
          <p:cNvSpPr txBox="1">
            <a:spLocks noGrp="1"/>
          </p:cNvSpPr>
          <p:nvPr>
            <p:ph type="title"/>
          </p:nvPr>
        </p:nvSpPr>
        <p:spPr>
          <a:prstGeom prst="rect">
            <a:avLst/>
          </a:prstGeom>
        </p:spPr>
        <p:txBody>
          <a:bodyPr/>
          <a:lstStyle/>
          <a:p>
            <a:r>
              <a:t>Testo titolo</a:t>
            </a:r>
          </a:p>
        </p:txBody>
      </p:sp>
      <p:sp>
        <p:nvSpPr>
          <p:cNvPr id="62"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Vide">
    <p:spTree>
      <p:nvGrpSpPr>
        <p:cNvPr id="1" name=""/>
        <p:cNvGrpSpPr/>
        <p:nvPr/>
      </p:nvGrpSpPr>
      <p:grpSpPr>
        <a:xfrm>
          <a:off x="0" y="0"/>
          <a:ext cx="0" cy="0"/>
          <a:chOff x="0" y="0"/>
          <a:chExt cx="0" cy="0"/>
        </a:xfrm>
      </p:grpSpPr>
      <p:sp>
        <p:nvSpPr>
          <p:cNvPr id="69"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u avec légende">
    <p:spTree>
      <p:nvGrpSpPr>
        <p:cNvPr id="1" name=""/>
        <p:cNvGrpSpPr/>
        <p:nvPr/>
      </p:nvGrpSpPr>
      <p:grpSpPr>
        <a:xfrm>
          <a:off x="0" y="0"/>
          <a:ext cx="0" cy="0"/>
          <a:chOff x="0" y="0"/>
          <a:chExt cx="0" cy="0"/>
        </a:xfrm>
      </p:grpSpPr>
      <p:sp>
        <p:nvSpPr>
          <p:cNvPr id="76" name="Testo titolo"/>
          <p:cNvSpPr txBox="1">
            <a:spLocks noGrp="1"/>
          </p:cNvSpPr>
          <p:nvPr>
            <p:ph type="title"/>
          </p:nvPr>
        </p:nvSpPr>
        <p:spPr>
          <a:xfrm>
            <a:off x="457200" y="273050"/>
            <a:ext cx="3008314" cy="1162050"/>
          </a:xfrm>
          <a:prstGeom prst="rect">
            <a:avLst/>
          </a:prstGeom>
        </p:spPr>
        <p:txBody>
          <a:bodyPr anchor="b"/>
          <a:lstStyle>
            <a:lvl1pPr algn="l">
              <a:defRPr sz="2000" b="1"/>
            </a:lvl1pPr>
          </a:lstStyle>
          <a:p>
            <a:r>
              <a:t>Testo titolo</a:t>
            </a:r>
          </a:p>
        </p:txBody>
      </p:sp>
      <p:sp>
        <p:nvSpPr>
          <p:cNvPr id="77" name="Corpo livello uno…"/>
          <p:cNvSpPr txBox="1">
            <a:spLocks noGrp="1"/>
          </p:cNvSpPr>
          <p:nvPr>
            <p:ph type="body" idx="1"/>
          </p:nvPr>
        </p:nvSpPr>
        <p:spPr>
          <a:xfrm>
            <a:off x="3575050" y="273050"/>
            <a:ext cx="5111750" cy="5853113"/>
          </a:xfrm>
          <a:prstGeom prst="rect">
            <a:avLst/>
          </a:prstGeom>
        </p:spPr>
        <p:txBody>
          <a:bodyPr>
            <a:normAutofit/>
          </a:bodyPr>
          <a:lstStyle/>
          <a:p>
            <a:r>
              <a:t>Corpo livello uno</a:t>
            </a:r>
          </a:p>
          <a:p>
            <a:pPr lvl="1"/>
            <a:r>
              <a:t>Corpo livello due</a:t>
            </a:r>
          </a:p>
          <a:p>
            <a:pPr lvl="2"/>
            <a:r>
              <a:t>Corpo livello tre</a:t>
            </a:r>
          </a:p>
          <a:p>
            <a:pPr lvl="3"/>
            <a:r>
              <a:t>Corpo livello quattro</a:t>
            </a:r>
          </a:p>
          <a:p>
            <a:pPr lvl="4"/>
            <a:r>
              <a:t>Corpo livello cinque</a:t>
            </a:r>
          </a:p>
        </p:txBody>
      </p:sp>
      <p:sp>
        <p:nvSpPr>
          <p:cNvPr id="78" name="Espace réservé du texte 3"/>
          <p:cNvSpPr>
            <a:spLocks noGrp="1"/>
          </p:cNvSpPr>
          <p:nvPr>
            <p:ph type="body" sz="half" idx="13"/>
          </p:nvPr>
        </p:nvSpPr>
        <p:spPr>
          <a:xfrm>
            <a:off x="457199" y="1435100"/>
            <a:ext cx="3008315" cy="4691063"/>
          </a:xfrm>
          <a:prstGeom prst="rect">
            <a:avLst/>
          </a:prstGeom>
        </p:spPr>
        <p:txBody>
          <a:bodyPr>
            <a:normAutofit/>
          </a:bodyPr>
          <a:lstStyle/>
          <a:p>
            <a:pPr marL="0" indent="0">
              <a:spcBef>
                <a:spcPts val="300"/>
              </a:spcBef>
              <a:buSzTx/>
              <a:buNone/>
              <a:defRPr sz="1400"/>
            </a:pPr>
            <a:endParaRPr/>
          </a:p>
        </p:txBody>
      </p:sp>
      <p:sp>
        <p:nvSpPr>
          <p:cNvPr id="79"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mage avec légende">
    <p:spTree>
      <p:nvGrpSpPr>
        <p:cNvPr id="1" name=""/>
        <p:cNvGrpSpPr/>
        <p:nvPr/>
      </p:nvGrpSpPr>
      <p:grpSpPr>
        <a:xfrm>
          <a:off x="0" y="0"/>
          <a:ext cx="0" cy="0"/>
          <a:chOff x="0" y="0"/>
          <a:chExt cx="0" cy="0"/>
        </a:xfrm>
      </p:grpSpPr>
      <p:sp>
        <p:nvSpPr>
          <p:cNvPr id="86" name="Testo titolo"/>
          <p:cNvSpPr txBox="1">
            <a:spLocks noGrp="1"/>
          </p:cNvSpPr>
          <p:nvPr>
            <p:ph type="title"/>
          </p:nvPr>
        </p:nvSpPr>
        <p:spPr>
          <a:xfrm>
            <a:off x="1792288" y="4800600"/>
            <a:ext cx="5486401" cy="566738"/>
          </a:xfrm>
          <a:prstGeom prst="rect">
            <a:avLst/>
          </a:prstGeom>
        </p:spPr>
        <p:txBody>
          <a:bodyPr anchor="b"/>
          <a:lstStyle>
            <a:lvl1pPr algn="l">
              <a:defRPr sz="2000" b="1"/>
            </a:lvl1pPr>
          </a:lstStyle>
          <a:p>
            <a:r>
              <a:t>Testo titolo</a:t>
            </a:r>
          </a:p>
        </p:txBody>
      </p:sp>
      <p:sp>
        <p:nvSpPr>
          <p:cNvPr id="87" name="Espace réservé pour une image  2"/>
          <p:cNvSpPr>
            <a:spLocks noGrp="1"/>
          </p:cNvSpPr>
          <p:nvPr>
            <p:ph type="pic" sz="half" idx="13"/>
          </p:nvPr>
        </p:nvSpPr>
        <p:spPr>
          <a:xfrm>
            <a:off x="1792288" y="612775"/>
            <a:ext cx="5486401" cy="4114800"/>
          </a:xfrm>
          <a:prstGeom prst="rect">
            <a:avLst/>
          </a:prstGeom>
        </p:spPr>
        <p:txBody>
          <a:bodyPr lIns="91439" rIns="91439"/>
          <a:lstStyle/>
          <a:p>
            <a:endParaRPr/>
          </a:p>
        </p:txBody>
      </p:sp>
      <p:sp>
        <p:nvSpPr>
          <p:cNvPr id="88" name="Corpo livello uno…"/>
          <p:cNvSpPr txBox="1">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r>
              <a:t>Corpo livello uno</a:t>
            </a:r>
          </a:p>
          <a:p>
            <a:pPr lvl="1"/>
            <a:r>
              <a:t>Corpo livello due</a:t>
            </a:r>
          </a:p>
          <a:p>
            <a:pPr lvl="2"/>
            <a:r>
              <a:t>Corpo livello tre</a:t>
            </a:r>
          </a:p>
          <a:p>
            <a:pPr lvl="3"/>
            <a:r>
              <a:t>Corpo livello quattro</a:t>
            </a:r>
          </a:p>
          <a:p>
            <a:pPr lvl="4"/>
            <a:r>
              <a:t>Corpo livello cinque</a:t>
            </a:r>
          </a:p>
        </p:txBody>
      </p:sp>
      <p:sp>
        <p:nvSpPr>
          <p:cNvPr id="89"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Testo titolo"/>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r>
              <a:t>Testo titolo</a:t>
            </a:r>
          </a:p>
        </p:txBody>
      </p:sp>
      <p:sp>
        <p:nvSpPr>
          <p:cNvPr id="3" name="Corpo livello uno…"/>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r>
              <a:t>Corpo livello uno</a:t>
            </a:r>
          </a:p>
          <a:p>
            <a:pPr lvl="1"/>
            <a:r>
              <a:t>Corpo livello due</a:t>
            </a:r>
          </a:p>
          <a:p>
            <a:pPr lvl="2"/>
            <a:r>
              <a:t>Corpo livello tre</a:t>
            </a:r>
          </a:p>
          <a:p>
            <a:pPr lvl="3"/>
            <a:r>
              <a:t>Corpo livello quattro</a:t>
            </a:r>
          </a:p>
          <a:p>
            <a:pPr lvl="4"/>
            <a:r>
              <a:t>Corpo livello cinque</a:t>
            </a:r>
          </a:p>
        </p:txBody>
      </p:sp>
      <p:sp>
        <p:nvSpPr>
          <p:cNvPr id="4" name="Numero diapositiva"/>
          <p:cNvSpPr txBox="1">
            <a:spLocks noGrp="1"/>
          </p:cNvSpPr>
          <p:nvPr>
            <p:ph type="sldNum" sz="quarter" idx="2"/>
          </p:nvPr>
        </p:nvSpPr>
        <p:spPr>
          <a:xfrm>
            <a:off x="8384892" y="6245225"/>
            <a:ext cx="301909" cy="288824"/>
          </a:xfrm>
          <a:prstGeom prst="rect">
            <a:avLst/>
          </a:prstGeom>
          <a:ln w="12700">
            <a:miter lim="400000"/>
          </a:ln>
        </p:spPr>
        <p:txBody>
          <a:bodyPr wrap="none" lIns="45719" rIns="45719">
            <a:spAutoFit/>
          </a:bodyPr>
          <a:lstStyle>
            <a:lvl1pPr algn="r">
              <a:defRPr sz="1400"/>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med"/>
  <p:hf hdr="0" ftr="0"/>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5pPr>
      <a:lvl6pPr marL="26517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6pPr>
      <a:lvl7pPr marL="31089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7pPr>
      <a:lvl8pPr marL="3566159" marR="0" indent="-365759"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8pPr>
      <a:lvl9pPr marL="4023359" marR="0" indent="-365759"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Titre 1"/>
          <p:cNvSpPr txBox="1">
            <a:spLocks noGrp="1"/>
          </p:cNvSpPr>
          <p:nvPr>
            <p:ph type="ctrTitle"/>
          </p:nvPr>
        </p:nvSpPr>
        <p:spPr>
          <a:xfrm>
            <a:off x="0" y="1742381"/>
            <a:ext cx="9144000" cy="4216452"/>
          </a:xfrm>
          <a:prstGeom prst="rect">
            <a:avLst/>
          </a:prstGeom>
        </p:spPr>
        <p:txBody>
          <a:bodyPr>
            <a:normAutofit/>
          </a:bodyPr>
          <a:lstStyle/>
          <a:p>
            <a:r>
              <a:rPr lang="en-GB" sz="2400" b="0" dirty="0">
                <a:effectLst/>
                <a:latin typeface="Calibri"/>
              </a:rPr>
              <a:t>2</a:t>
            </a:r>
            <a:r>
              <a:rPr lang="en-GB" sz="2400" b="0" baseline="30000" dirty="0">
                <a:effectLst/>
                <a:latin typeface="Calibri"/>
              </a:rPr>
              <a:t>nd</a:t>
            </a:r>
            <a:r>
              <a:rPr lang="en-GB" sz="2400" b="0" dirty="0">
                <a:effectLst/>
                <a:latin typeface="Calibri"/>
              </a:rPr>
              <a:t> Geo progress Global Forum International Conference on</a:t>
            </a:r>
            <a:r>
              <a:rPr lang="it-IT" sz="2400" b="0" dirty="0">
                <a:effectLst/>
                <a:latin typeface="Calibri"/>
              </a:rPr>
              <a:t/>
            </a:r>
            <a:br>
              <a:rPr lang="it-IT" sz="2400" b="0" dirty="0">
                <a:effectLst/>
                <a:latin typeface="Calibri"/>
              </a:rPr>
            </a:br>
            <a:r>
              <a:rPr lang="en-GB" sz="2400" b="0" dirty="0">
                <a:effectLst/>
                <a:latin typeface="Calibri"/>
              </a:rPr>
              <a:t>Sustainability and Energy Issues</a:t>
            </a:r>
            <a:r>
              <a:rPr lang="it-IT" sz="2400" b="0" dirty="0">
                <a:effectLst/>
                <a:latin typeface="Calibri"/>
              </a:rPr>
              <a:t/>
            </a:r>
            <a:br>
              <a:rPr lang="it-IT" sz="2400" b="0" dirty="0">
                <a:effectLst/>
                <a:latin typeface="Calibri"/>
              </a:rPr>
            </a:br>
            <a:r>
              <a:rPr lang="en-GB" sz="2400" b="0" dirty="0">
                <a:effectLst/>
                <a:latin typeface="Calibri"/>
              </a:rPr>
              <a:t>September 7</a:t>
            </a:r>
            <a:r>
              <a:rPr lang="en-GB" sz="2400" b="0" baseline="30000" dirty="0">
                <a:effectLst/>
                <a:latin typeface="Calibri"/>
              </a:rPr>
              <a:t>th</a:t>
            </a:r>
            <a:r>
              <a:rPr lang="en-GB" sz="2400" b="0" dirty="0">
                <a:effectLst/>
                <a:latin typeface="Calibri"/>
              </a:rPr>
              <a:t>, 2017 Brussels</a:t>
            </a:r>
            <a:r>
              <a:rPr lang="it-IT" sz="2400" b="0" dirty="0">
                <a:effectLst/>
                <a:latin typeface="Calibri"/>
              </a:rPr>
              <a:t/>
            </a:r>
            <a:br>
              <a:rPr lang="it-IT" sz="2400" b="0" dirty="0">
                <a:effectLst/>
                <a:latin typeface="Calibri"/>
              </a:rPr>
            </a:br>
            <a:r>
              <a:rPr lang="en-GB" sz="2400" b="0" dirty="0" err="1" smtClean="0">
                <a:effectLst/>
                <a:latin typeface="Calibri"/>
              </a:rPr>
              <a:t>Regione</a:t>
            </a:r>
            <a:r>
              <a:rPr lang="en-GB" sz="2400" b="0" dirty="0" smtClean="0">
                <a:effectLst/>
                <a:latin typeface="Calibri"/>
              </a:rPr>
              <a:t> </a:t>
            </a:r>
            <a:r>
              <a:rPr lang="en-GB" sz="2400" b="0" dirty="0">
                <a:effectLst/>
                <a:latin typeface="Calibri"/>
              </a:rPr>
              <a:t>Veneto, Av. de Tervueren, 67 1040 Brussels</a:t>
            </a:r>
            <a:r>
              <a:rPr lang="it-IT" sz="2400" b="0" dirty="0">
                <a:effectLst/>
                <a:latin typeface="Calibri"/>
              </a:rPr>
              <a:t/>
            </a:r>
            <a:br>
              <a:rPr lang="it-IT" sz="2400" b="0" dirty="0">
                <a:effectLst/>
                <a:latin typeface="Calibri"/>
              </a:rPr>
            </a:br>
            <a:r>
              <a:rPr lang="en-GB" sz="2400" b="0" dirty="0">
                <a:effectLst/>
                <a:latin typeface="Calibri"/>
              </a:rPr>
              <a:t> </a:t>
            </a:r>
            <a:r>
              <a:rPr lang="it-IT" sz="2400" b="0" dirty="0">
                <a:effectLst/>
                <a:latin typeface="Calibri"/>
              </a:rPr>
              <a:t/>
            </a:r>
            <a:br>
              <a:rPr lang="it-IT" sz="2400" b="0" dirty="0">
                <a:effectLst/>
                <a:latin typeface="Calibri"/>
              </a:rPr>
            </a:br>
            <a:r>
              <a:rPr lang="en-GB" sz="2400" b="0" i="1" dirty="0">
                <a:effectLst/>
                <a:latin typeface="Calibri"/>
              </a:rPr>
              <a:t>“Does sustainability need international co-operation?” </a:t>
            </a:r>
            <a:r>
              <a:rPr lang="en-GB" sz="2400" b="0" i="1" dirty="0" smtClean="0">
                <a:effectLst/>
                <a:latin typeface="Calibri"/>
              </a:rPr>
              <a:t/>
            </a:r>
            <a:br>
              <a:rPr lang="en-GB" sz="2400" b="0" i="1" dirty="0" smtClean="0">
                <a:effectLst/>
                <a:latin typeface="Calibri"/>
              </a:rPr>
            </a:br>
            <a:r>
              <a:rPr lang="it-IT" sz="2400" b="0" dirty="0">
                <a:effectLst/>
                <a:latin typeface="Calibri"/>
              </a:rPr>
              <a:t/>
            </a:r>
            <a:br>
              <a:rPr lang="it-IT" sz="2400" b="0" dirty="0">
                <a:effectLst/>
                <a:latin typeface="Calibri"/>
              </a:rPr>
            </a:br>
            <a:r>
              <a:rPr lang="it-IT" sz="2000" b="0" dirty="0">
                <a:effectLst/>
                <a:latin typeface="Calibri"/>
              </a:rPr>
              <a:t>Dario Chello, </a:t>
            </a:r>
            <a:r>
              <a:rPr lang="it-IT" sz="2000" b="0" dirty="0" err="1">
                <a:effectLst/>
                <a:latin typeface="Calibri"/>
              </a:rPr>
              <a:t>President</a:t>
            </a:r>
            <a:r>
              <a:rPr lang="it-IT" sz="2000" b="0" dirty="0">
                <a:effectLst/>
                <a:latin typeface="Calibri"/>
              </a:rPr>
              <a:t> of MEDENER</a:t>
            </a:r>
            <a:r>
              <a:rPr lang="it-IT" sz="2400" b="0" dirty="0">
                <a:effectLst/>
                <a:latin typeface="Calibri"/>
              </a:rPr>
              <a:t/>
            </a:r>
            <a:br>
              <a:rPr lang="it-IT" sz="2400" b="0" dirty="0">
                <a:effectLst/>
                <a:latin typeface="Calibri"/>
              </a:rPr>
            </a:br>
            <a:endParaRPr sz="2400" dirty="0">
              <a:latin typeface="Calibri"/>
            </a:endParaRPr>
          </a:p>
        </p:txBody>
      </p:sp>
      <p:sp>
        <p:nvSpPr>
          <p:cNvPr id="2" name="Segnaposto numero diapositiva 1"/>
          <p:cNvSpPr>
            <a:spLocks noGrp="1"/>
          </p:cNvSpPr>
          <p:nvPr>
            <p:ph type="sldNum" sz="quarter" idx="2"/>
          </p:nvPr>
        </p:nvSpPr>
        <p:spPr/>
        <p:txBody>
          <a:bodyPr/>
          <a:lstStyle/>
          <a:p>
            <a:fld id="{86CB4B4D-7CA3-9044-876B-883B54F8677D}" type="slidenum">
              <a:rPr lang="nb-NO" smtClean="0"/>
              <a:t>1</a:t>
            </a:fld>
            <a:endParaRPr lang="nb-NO"/>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GB" sz="2000" b="0" dirty="0">
                <a:effectLst/>
                <a:latin typeface="+mn-lt"/>
              </a:rPr>
              <a:t>Cumulative primary energy savings since 1990 are 13 EJ (Figure 3.14)</a:t>
            </a:r>
            <a:r>
              <a:rPr lang="it-IT" sz="2000" b="0" dirty="0">
                <a:effectLst/>
                <a:latin typeface="+mn-lt"/>
              </a:rPr>
              <a:t> </a:t>
            </a:r>
            <a:endParaRPr lang="it-IT" sz="2000" b="0" dirty="0">
              <a:latin typeface="+mn-lt"/>
            </a:endParaRPr>
          </a:p>
        </p:txBody>
      </p:sp>
      <p:sp>
        <p:nvSpPr>
          <p:cNvPr id="3" name="Segnaposto testo 2"/>
          <p:cNvSpPr>
            <a:spLocks noGrp="1"/>
          </p:cNvSpPr>
          <p:nvPr>
            <p:ph type="body" idx="1"/>
          </p:nvPr>
        </p:nvSpPr>
        <p:spPr/>
        <p:txBody>
          <a:bodyPr/>
          <a:lstStyle/>
          <a:p>
            <a:pPr marL="0" indent="0">
              <a:buNone/>
            </a:pPr>
            <a:endParaRPr lang="it-IT" dirty="0"/>
          </a:p>
        </p:txBody>
      </p:sp>
      <p:sp>
        <p:nvSpPr>
          <p:cNvPr id="4" name="Segnaposto numero diapositiva 3"/>
          <p:cNvSpPr>
            <a:spLocks noGrp="1"/>
          </p:cNvSpPr>
          <p:nvPr>
            <p:ph type="sldNum" sz="quarter" idx="2"/>
          </p:nvPr>
        </p:nvSpPr>
        <p:spPr/>
        <p:txBody>
          <a:bodyPr/>
          <a:lstStyle/>
          <a:p>
            <a:fld id="{86CB4B4D-7CA3-9044-876B-883B54F8677D}" type="slidenum">
              <a:rPr lang="nb-NO" smtClean="0"/>
              <a:t>10</a:t>
            </a:fld>
            <a:endParaRPr lang="nb-NO"/>
          </a:p>
        </p:txBody>
      </p:sp>
      <p:pic>
        <p:nvPicPr>
          <p:cNvPr id="5" name="Immagine 4"/>
          <p:cNvPicPr/>
          <p:nvPr/>
        </p:nvPicPr>
        <p:blipFill>
          <a:blip r:embed="rId2">
            <a:extLst>
              <a:ext uri="{28A0092B-C50C-407E-A947-70E740481C1C}">
                <a14:useLocalDpi xmlns:a14="http://schemas.microsoft.com/office/drawing/2010/main" val="0"/>
              </a:ext>
            </a:extLst>
          </a:blip>
          <a:srcRect/>
          <a:stretch>
            <a:fillRect/>
          </a:stretch>
        </p:blipFill>
        <p:spPr bwMode="auto">
          <a:xfrm>
            <a:off x="438943" y="1556791"/>
            <a:ext cx="7845999" cy="4247730"/>
          </a:xfrm>
          <a:prstGeom prst="rect">
            <a:avLst/>
          </a:prstGeom>
          <a:noFill/>
          <a:ln>
            <a:noFill/>
          </a:ln>
        </p:spPr>
      </p:pic>
    </p:spTree>
    <p:extLst>
      <p:ext uri="{BB962C8B-B14F-4D97-AF65-F5344CB8AC3E}">
        <p14:creationId xmlns:p14="http://schemas.microsoft.com/office/powerpoint/2010/main" val="123384451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GB" sz="2000" b="0" dirty="0">
                <a:effectLst/>
                <a:latin typeface="+mn-lt"/>
              </a:rPr>
              <a:t>Mrs May’s battle cry of </a:t>
            </a:r>
            <a:r>
              <a:rPr lang="en-GB" sz="2000" b="0" i="1" dirty="0">
                <a:effectLst/>
                <a:latin typeface="+mn-lt"/>
              </a:rPr>
              <a:t>“No deal is better than a bad deal”</a:t>
            </a:r>
            <a:r>
              <a:rPr lang="en-GB" sz="2000" b="0" dirty="0">
                <a:effectLst/>
                <a:latin typeface="+mn-lt"/>
              </a:rPr>
              <a:t> has already been abandoned, after the election defeat </a:t>
            </a:r>
            <a:r>
              <a:rPr lang="en-GB" sz="2000" b="0" dirty="0" smtClean="0">
                <a:effectLst/>
                <a:latin typeface="+mn-lt"/>
              </a:rPr>
              <a:t>(Gilles Merritt – Friends of Europe)</a:t>
            </a:r>
            <a:endParaRPr lang="en-GB" sz="2000" b="0" dirty="0">
              <a:latin typeface="+mn-lt"/>
            </a:endParaRPr>
          </a:p>
        </p:txBody>
      </p:sp>
      <p:sp>
        <p:nvSpPr>
          <p:cNvPr id="3" name="Segnaposto testo 2"/>
          <p:cNvSpPr>
            <a:spLocks noGrp="1"/>
          </p:cNvSpPr>
          <p:nvPr>
            <p:ph type="body" idx="1"/>
          </p:nvPr>
        </p:nvSpPr>
        <p:spPr>
          <a:xfrm>
            <a:off x="391184" y="2676207"/>
            <a:ext cx="8229601" cy="2238832"/>
          </a:xfrm>
        </p:spPr>
        <p:txBody>
          <a:bodyPr/>
          <a:lstStyle/>
          <a:p>
            <a:pPr marL="0" indent="0">
              <a:buNone/>
            </a:pPr>
            <a:r>
              <a:rPr lang="en-GB" dirty="0">
                <a:latin typeface="+mn-lt"/>
              </a:rPr>
              <a:t>So, if the policy you want to implement is to go back in the direction of the State-Nation, you must first deny any cross cutting and complex problem and, consequently, any attempt for a global approach to governance. </a:t>
            </a:r>
            <a:endParaRPr lang="en-GB" dirty="0">
              <a:latin typeface="+mn-lt"/>
            </a:endParaRPr>
          </a:p>
        </p:txBody>
      </p:sp>
      <p:sp>
        <p:nvSpPr>
          <p:cNvPr id="4" name="Segnaposto numero diapositiva 3"/>
          <p:cNvSpPr>
            <a:spLocks noGrp="1"/>
          </p:cNvSpPr>
          <p:nvPr>
            <p:ph type="sldNum" sz="quarter" idx="2"/>
          </p:nvPr>
        </p:nvSpPr>
        <p:spPr/>
        <p:txBody>
          <a:bodyPr/>
          <a:lstStyle/>
          <a:p>
            <a:fld id="{86CB4B4D-7CA3-9044-876B-883B54F8677D}" type="slidenum">
              <a:rPr lang="en-GB" smtClean="0"/>
              <a:t>11</a:t>
            </a:fld>
            <a:endParaRPr lang="en-GB"/>
          </a:p>
        </p:txBody>
      </p:sp>
    </p:spTree>
    <p:extLst>
      <p:ext uri="{BB962C8B-B14F-4D97-AF65-F5344CB8AC3E}">
        <p14:creationId xmlns:p14="http://schemas.microsoft.com/office/powerpoint/2010/main" val="3215969974"/>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p:txBody>
          <a:bodyPr/>
          <a:lstStyle/>
          <a:p>
            <a:pPr marL="0" indent="0">
              <a:buNone/>
            </a:pPr>
            <a:r>
              <a:rPr lang="en-GB" dirty="0" smtClean="0">
                <a:solidFill>
                  <a:srgbClr val="000090"/>
                </a:solidFill>
                <a:latin typeface="+mn-lt"/>
              </a:rPr>
              <a:t>Is </a:t>
            </a:r>
            <a:r>
              <a:rPr lang="en-GB" dirty="0">
                <a:solidFill>
                  <a:srgbClr val="000090"/>
                </a:solidFill>
                <a:latin typeface="+mn-lt"/>
              </a:rPr>
              <a:t>it possible to operate the energy transition in the Mediterranean region by acting bilaterally on the energy issue as self-consistent matter?</a:t>
            </a:r>
            <a:r>
              <a:rPr lang="it-IT" dirty="0">
                <a:solidFill>
                  <a:srgbClr val="000090"/>
                </a:solidFill>
                <a:latin typeface="+mn-lt"/>
              </a:rPr>
              <a:t> </a:t>
            </a:r>
            <a:endParaRPr lang="it-IT" dirty="0" smtClean="0">
              <a:solidFill>
                <a:srgbClr val="000090"/>
              </a:solidFill>
              <a:latin typeface="+mn-lt"/>
            </a:endParaRPr>
          </a:p>
          <a:p>
            <a:pPr marL="0" indent="0">
              <a:buNone/>
            </a:pPr>
            <a:endParaRPr lang="it-IT" dirty="0">
              <a:solidFill>
                <a:srgbClr val="000090"/>
              </a:solidFill>
              <a:latin typeface="+mn-lt"/>
            </a:endParaRPr>
          </a:p>
          <a:p>
            <a:pPr marL="0" indent="0">
              <a:buNone/>
            </a:pPr>
            <a:r>
              <a:rPr lang="en-GB" dirty="0">
                <a:solidFill>
                  <a:srgbClr val="000090"/>
                </a:solidFill>
                <a:latin typeface="+mn-lt"/>
              </a:rPr>
              <a:t>M</a:t>
            </a:r>
            <a:r>
              <a:rPr lang="en-GB" dirty="0" smtClean="0">
                <a:solidFill>
                  <a:srgbClr val="000090"/>
                </a:solidFill>
                <a:latin typeface="+mn-lt"/>
              </a:rPr>
              <a:t>ore </a:t>
            </a:r>
            <a:r>
              <a:rPr lang="en-GB" dirty="0">
                <a:solidFill>
                  <a:srgbClr val="000090"/>
                </a:solidFill>
                <a:latin typeface="+mn-lt"/>
              </a:rPr>
              <a:t>than 30 years ago Hans H. </a:t>
            </a:r>
            <a:r>
              <a:rPr lang="en-GB" dirty="0" err="1">
                <a:solidFill>
                  <a:srgbClr val="000090"/>
                </a:solidFill>
                <a:latin typeface="+mn-lt"/>
              </a:rPr>
              <a:t>Landsberg</a:t>
            </a:r>
            <a:r>
              <a:rPr lang="en-GB" dirty="0">
                <a:solidFill>
                  <a:srgbClr val="000090"/>
                </a:solidFill>
                <a:latin typeface="+mn-lt"/>
              </a:rPr>
              <a:t> and his colleagues of the Resources for the Future (Washington) have clearly explained the reasons against the Energy Independency of State Nation, in their “Energy Today and Tomorrow: Living with Uncertainty”</a:t>
            </a:r>
            <a:r>
              <a:rPr lang="it-IT" dirty="0">
                <a:solidFill>
                  <a:srgbClr val="000090"/>
                </a:solidFill>
                <a:latin typeface="+mn-lt"/>
              </a:rPr>
              <a:t> </a:t>
            </a:r>
          </a:p>
        </p:txBody>
      </p:sp>
      <p:sp>
        <p:nvSpPr>
          <p:cNvPr id="4" name="Segnaposto numero diapositiva 3"/>
          <p:cNvSpPr>
            <a:spLocks noGrp="1"/>
          </p:cNvSpPr>
          <p:nvPr>
            <p:ph type="sldNum" sz="quarter" idx="2"/>
          </p:nvPr>
        </p:nvSpPr>
        <p:spPr/>
        <p:txBody>
          <a:bodyPr/>
          <a:lstStyle/>
          <a:p>
            <a:fld id="{86CB4B4D-7CA3-9044-876B-883B54F8677D}" type="slidenum">
              <a:rPr lang="nb-NO" smtClean="0"/>
              <a:t>12</a:t>
            </a:fld>
            <a:endParaRPr lang="nb-NO"/>
          </a:p>
        </p:txBody>
      </p:sp>
      <p:sp>
        <p:nvSpPr>
          <p:cNvPr id="5" name="CasellaDiTesto 4"/>
          <p:cNvSpPr txBox="1"/>
          <p:nvPr/>
        </p:nvSpPr>
        <p:spPr>
          <a:xfrm>
            <a:off x="2599430" y="569769"/>
            <a:ext cx="2908038"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sz="2800" i="0" u="none" strike="noStrike" cap="none" spc="0" normalizeH="0" baseline="0" dirty="0" smtClean="0">
                <a:ln>
                  <a:noFill/>
                </a:ln>
                <a:solidFill>
                  <a:srgbClr val="000090"/>
                </a:solidFill>
                <a:effectLst/>
                <a:uFillTx/>
                <a:latin typeface="+mn-lt"/>
                <a:ea typeface="Arial"/>
                <a:cs typeface="Arial"/>
                <a:sym typeface="Arial"/>
              </a:rPr>
              <a:t>Section 3:</a:t>
            </a:r>
            <a:endParaRPr kumimoji="0" lang="en-GB" sz="2800" i="0" u="none" strike="noStrike" cap="none" spc="0" normalizeH="0" baseline="0" dirty="0">
              <a:ln>
                <a:noFill/>
              </a:ln>
              <a:solidFill>
                <a:srgbClr val="000090"/>
              </a:solidFill>
              <a:effectLst/>
              <a:uFillTx/>
              <a:latin typeface="+mn-lt"/>
              <a:ea typeface="Arial"/>
              <a:cs typeface="Arial"/>
              <a:sym typeface="Arial"/>
            </a:endParaRPr>
          </a:p>
        </p:txBody>
      </p:sp>
    </p:spTree>
    <p:extLst>
      <p:ext uri="{BB962C8B-B14F-4D97-AF65-F5344CB8AC3E}">
        <p14:creationId xmlns:p14="http://schemas.microsoft.com/office/powerpoint/2010/main" val="427325333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0" dirty="0">
                <a:solidFill>
                  <a:srgbClr val="000090"/>
                </a:solidFill>
                <a:latin typeface="+mn-lt"/>
              </a:rPr>
              <a:t>“Migration, environment and climate change: Evidence for policy” (MECLEP) </a:t>
            </a:r>
            <a:endParaRPr lang="it-IT" b="0" dirty="0">
              <a:latin typeface="+mn-lt"/>
            </a:endParaRPr>
          </a:p>
        </p:txBody>
      </p:sp>
      <p:sp>
        <p:nvSpPr>
          <p:cNvPr id="3" name="Segnaposto testo 2"/>
          <p:cNvSpPr>
            <a:spLocks noGrp="1"/>
          </p:cNvSpPr>
          <p:nvPr>
            <p:ph type="body" idx="1"/>
          </p:nvPr>
        </p:nvSpPr>
        <p:spPr/>
        <p:txBody>
          <a:bodyPr/>
          <a:lstStyle/>
          <a:p>
            <a:pPr marL="0" lvl="0" indent="0">
              <a:buNone/>
            </a:pPr>
            <a:endParaRPr lang="en-GB" dirty="0" smtClean="0">
              <a:solidFill>
                <a:srgbClr val="000090"/>
              </a:solidFill>
              <a:latin typeface="+mn-lt"/>
            </a:endParaRPr>
          </a:p>
          <a:p>
            <a:pPr marL="0" lvl="0" indent="0">
              <a:buNone/>
            </a:pPr>
            <a:endParaRPr lang="en-GB" dirty="0">
              <a:solidFill>
                <a:srgbClr val="000090"/>
              </a:solidFill>
              <a:latin typeface="+mn-lt"/>
            </a:endParaRPr>
          </a:p>
          <a:p>
            <a:pPr marL="0" lvl="0" indent="0">
              <a:buNone/>
            </a:pPr>
            <a:r>
              <a:rPr lang="en-GB" dirty="0" smtClean="0">
                <a:solidFill>
                  <a:srgbClr val="000090"/>
                </a:solidFill>
                <a:latin typeface="+mn-lt"/>
              </a:rPr>
              <a:t>The </a:t>
            </a:r>
            <a:r>
              <a:rPr lang="en-GB" dirty="0">
                <a:solidFill>
                  <a:srgbClr val="000090"/>
                </a:solidFill>
                <a:latin typeface="+mn-lt"/>
              </a:rPr>
              <a:t>preliminary results of the </a:t>
            </a:r>
            <a:r>
              <a:rPr lang="en-GB" dirty="0" smtClean="0">
                <a:solidFill>
                  <a:srgbClr val="000090"/>
                </a:solidFill>
                <a:latin typeface="+mn-lt"/>
              </a:rPr>
              <a:t>MECLEP </a:t>
            </a:r>
            <a:r>
              <a:rPr lang="en-GB" dirty="0">
                <a:solidFill>
                  <a:srgbClr val="000090"/>
                </a:solidFill>
                <a:latin typeface="+mn-lt"/>
              </a:rPr>
              <a:t>project, founded by European Union and implemented by the International Organization for Migration (IOM), finds that migration can be a positive adaptation strategy. </a:t>
            </a:r>
            <a:endParaRPr lang="it-IT" dirty="0">
              <a:solidFill>
                <a:srgbClr val="000090"/>
              </a:solidFill>
              <a:latin typeface="+mn-lt"/>
            </a:endParaRPr>
          </a:p>
          <a:p>
            <a:pPr marL="0" indent="0">
              <a:buNone/>
            </a:pPr>
            <a:endParaRPr lang="it-IT" dirty="0"/>
          </a:p>
        </p:txBody>
      </p:sp>
      <p:sp>
        <p:nvSpPr>
          <p:cNvPr id="4" name="Segnaposto numero diapositiva 3"/>
          <p:cNvSpPr>
            <a:spLocks noGrp="1"/>
          </p:cNvSpPr>
          <p:nvPr>
            <p:ph type="sldNum" sz="quarter" idx="2"/>
          </p:nvPr>
        </p:nvSpPr>
        <p:spPr/>
        <p:txBody>
          <a:bodyPr/>
          <a:lstStyle/>
          <a:p>
            <a:fld id="{86CB4B4D-7CA3-9044-876B-883B54F8677D}" type="slidenum">
              <a:rPr lang="nb-NO" smtClean="0"/>
              <a:t>13</a:t>
            </a:fld>
            <a:endParaRPr lang="nb-NO"/>
          </a:p>
        </p:txBody>
      </p:sp>
    </p:spTree>
    <p:extLst>
      <p:ext uri="{BB962C8B-B14F-4D97-AF65-F5344CB8AC3E}">
        <p14:creationId xmlns:p14="http://schemas.microsoft.com/office/powerpoint/2010/main" val="360005748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 name="Espace réservé du contenu 2"/>
          <p:cNvSpPr txBox="1">
            <a:spLocks noGrp="1"/>
          </p:cNvSpPr>
          <p:nvPr>
            <p:ph type="body" idx="1"/>
          </p:nvPr>
        </p:nvSpPr>
        <p:spPr>
          <a:xfrm>
            <a:off x="395536" y="1507514"/>
            <a:ext cx="8229601" cy="4153735"/>
          </a:xfrm>
          <a:prstGeom prst="rect">
            <a:avLst/>
          </a:prstGeom>
        </p:spPr>
        <p:txBody>
          <a:bodyPr/>
          <a:lstStyle/>
          <a:p>
            <a:pPr marL="0" indent="0" algn="ctr">
              <a:spcBef>
                <a:spcPts val="700"/>
              </a:spcBef>
              <a:buSzTx/>
              <a:buFont typeface="Wingdings"/>
              <a:buNone/>
              <a:defRPr sz="3200" b="1"/>
            </a:pPr>
            <a:r>
              <a:rPr lang="en-GB" dirty="0" smtClean="0">
                <a:solidFill>
                  <a:srgbClr val="000090"/>
                </a:solidFill>
                <a:latin typeface="+mn-lt"/>
              </a:rPr>
              <a:t>Section 4: </a:t>
            </a:r>
          </a:p>
          <a:p>
            <a:pPr marL="0" indent="0" algn="ctr">
              <a:spcBef>
                <a:spcPts val="700"/>
              </a:spcBef>
              <a:buSzTx/>
              <a:buFont typeface="Wingdings"/>
              <a:buNone/>
              <a:defRPr sz="3200" b="1"/>
            </a:pPr>
            <a:r>
              <a:rPr lang="en-GB" dirty="0" smtClean="0">
                <a:solidFill>
                  <a:srgbClr val="000090"/>
                </a:solidFill>
                <a:latin typeface="+mn-lt"/>
              </a:rPr>
              <a:t>Conclusions and recommendations</a:t>
            </a:r>
            <a:endParaRPr lang="en-GB" dirty="0">
              <a:solidFill>
                <a:srgbClr val="000090"/>
              </a:solidFill>
              <a:latin typeface="+mn-lt"/>
            </a:endParaRPr>
          </a:p>
        </p:txBody>
      </p:sp>
      <p:sp>
        <p:nvSpPr>
          <p:cNvPr id="2" name="Segnaposto numero diapositiva 1"/>
          <p:cNvSpPr>
            <a:spLocks noGrp="1"/>
          </p:cNvSpPr>
          <p:nvPr>
            <p:ph type="sldNum" sz="quarter" idx="2"/>
          </p:nvPr>
        </p:nvSpPr>
        <p:spPr/>
        <p:txBody>
          <a:bodyPr/>
          <a:lstStyle/>
          <a:p>
            <a:fld id="{86CB4B4D-7CA3-9044-876B-883B54F8677D}" type="slidenum">
              <a:rPr lang="nb-NO" smtClean="0"/>
              <a:t>14</a:t>
            </a:fld>
            <a:endParaRPr lang="nb-NO"/>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 name="Titre 1"/>
          <p:cNvSpPr txBox="1">
            <a:spLocks noGrp="1"/>
          </p:cNvSpPr>
          <p:nvPr>
            <p:ph type="title"/>
          </p:nvPr>
        </p:nvSpPr>
        <p:spPr>
          <a:xfrm>
            <a:off x="2157411" y="404664"/>
            <a:ext cx="6446839" cy="927250"/>
          </a:xfrm>
          <a:prstGeom prst="rect">
            <a:avLst/>
          </a:prstGeom>
          <a:ln w="9525">
            <a:solidFill>
              <a:srgbClr val="C00000"/>
            </a:solidFill>
            <a:round/>
          </a:ln>
        </p:spPr>
        <p:txBody>
          <a:bodyPr/>
          <a:lstStyle>
            <a:lvl1pPr>
              <a:defRPr sz="2600" cap="small">
                <a:solidFill>
                  <a:srgbClr val="AE8316"/>
                </a:solidFill>
              </a:defRPr>
            </a:lvl1pPr>
          </a:lstStyle>
          <a:p>
            <a:r>
              <a:rPr lang="en-GB" dirty="0" smtClean="0">
                <a:solidFill>
                  <a:srgbClr val="000090"/>
                </a:solidFill>
                <a:latin typeface="+mn-lt"/>
              </a:rPr>
              <a:t>Conclusions</a:t>
            </a:r>
            <a:endParaRPr lang="en-GB" dirty="0">
              <a:solidFill>
                <a:srgbClr val="000090"/>
              </a:solidFill>
              <a:latin typeface="+mn-lt"/>
            </a:endParaRPr>
          </a:p>
        </p:txBody>
      </p:sp>
      <p:sp>
        <p:nvSpPr>
          <p:cNvPr id="326" name="Rettangolo"/>
          <p:cNvSpPr/>
          <p:nvPr/>
        </p:nvSpPr>
        <p:spPr>
          <a:xfrm>
            <a:off x="768350" y="1531254"/>
            <a:ext cx="7835900" cy="4274012"/>
          </a:xfrm>
          <a:prstGeom prst="rect">
            <a:avLst/>
          </a:prstGeom>
          <a:noFill/>
          <a:ln w="6350" cap="flat">
            <a:solidFill>
              <a:srgbClr val="C00000"/>
            </a:solidFill>
            <a:prstDash val="solid"/>
            <a:miter lim="800000"/>
          </a:ln>
          <a:effectLst/>
        </p:spPr>
        <p:txBody>
          <a:bodyPr wrap="square" lIns="45719" tIns="45719" rIns="45719" bIns="45719" numCol="1" anchor="ctr">
            <a:noAutofit/>
          </a:bodyPr>
          <a:lstStyle/>
          <a:p>
            <a:pPr algn="just">
              <a:spcBef>
                <a:spcPts val="500"/>
              </a:spcBef>
              <a:defRPr>
                <a:solidFill>
                  <a:srgbClr val="0070C0"/>
                </a:solidFill>
                <a:latin typeface="+mn-lt"/>
                <a:ea typeface="+mn-ea"/>
                <a:cs typeface="+mn-cs"/>
                <a:sym typeface="Calibri"/>
              </a:defRPr>
            </a:pPr>
            <a:endParaRPr/>
          </a:p>
        </p:txBody>
      </p:sp>
      <p:sp>
        <p:nvSpPr>
          <p:cNvPr id="2" name="Segnaposto numero diapositiva 1"/>
          <p:cNvSpPr>
            <a:spLocks noGrp="1"/>
          </p:cNvSpPr>
          <p:nvPr>
            <p:ph type="sldNum" sz="quarter" idx="2"/>
          </p:nvPr>
        </p:nvSpPr>
        <p:spPr/>
        <p:txBody>
          <a:bodyPr/>
          <a:lstStyle/>
          <a:p>
            <a:fld id="{86CB4B4D-7CA3-9044-876B-883B54F8677D}" type="slidenum">
              <a:rPr lang="nb-NO" smtClean="0"/>
              <a:t>15</a:t>
            </a:fld>
            <a:endParaRPr lang="nb-NO"/>
          </a:p>
        </p:txBody>
      </p:sp>
      <p:sp>
        <p:nvSpPr>
          <p:cNvPr id="3" name="Rettangolo 2"/>
          <p:cNvSpPr/>
          <p:nvPr/>
        </p:nvSpPr>
        <p:spPr>
          <a:xfrm>
            <a:off x="913954" y="1674673"/>
            <a:ext cx="7690295" cy="3416320"/>
          </a:xfrm>
          <a:prstGeom prst="rect">
            <a:avLst/>
          </a:prstGeom>
        </p:spPr>
        <p:txBody>
          <a:bodyPr wrap="square">
            <a:spAutoFit/>
          </a:bodyPr>
          <a:lstStyle/>
          <a:p>
            <a:pPr marL="285750" lvl="0" indent="-285750">
              <a:buFont typeface="Wingdings" charset="2"/>
              <a:buChar char="²"/>
            </a:pPr>
            <a:r>
              <a:rPr lang="en-GB" dirty="0" smtClean="0"/>
              <a:t>To sum up, we </a:t>
            </a:r>
            <a:r>
              <a:rPr lang="en-GB" dirty="0"/>
              <a:t>have to face two relevant global problems within the Mediterranean Region: at first Climate Change and Migration  as the second, although </a:t>
            </a:r>
            <a:r>
              <a:rPr lang="en-GB" dirty="0" smtClean="0"/>
              <a:t>often </a:t>
            </a:r>
            <a:r>
              <a:rPr lang="en-GB" dirty="0"/>
              <a:t>they can interfere  each other. </a:t>
            </a:r>
            <a:endParaRPr lang="en-GB" dirty="0" smtClean="0"/>
          </a:p>
          <a:p>
            <a:pPr marL="285750" lvl="0" indent="-285750">
              <a:buFont typeface="Wingdings" charset="2"/>
              <a:buChar char="²"/>
            </a:pPr>
            <a:endParaRPr lang="en-GB" dirty="0" smtClean="0"/>
          </a:p>
          <a:p>
            <a:pPr marL="285750" lvl="0" indent="-285750">
              <a:buFont typeface="Wingdings" charset="2"/>
              <a:buChar char="²"/>
            </a:pPr>
            <a:r>
              <a:rPr lang="en-GB" dirty="0"/>
              <a:t>We consider also that Energy Transition could be a powerful multipurpose political approach which can fit both the two global </a:t>
            </a:r>
            <a:r>
              <a:rPr lang="en-GB" dirty="0" smtClean="0"/>
              <a:t>problems</a:t>
            </a:r>
            <a:r>
              <a:rPr lang="it-IT" dirty="0" smtClean="0"/>
              <a:t>.</a:t>
            </a:r>
          </a:p>
          <a:p>
            <a:pPr marL="285750" lvl="0" indent="-285750">
              <a:buFont typeface="Wingdings" charset="2"/>
              <a:buChar char="²"/>
            </a:pPr>
            <a:endParaRPr lang="it-IT" dirty="0" smtClean="0"/>
          </a:p>
          <a:p>
            <a:pPr marL="285750" lvl="0" indent="-285750">
              <a:buFont typeface="Wingdings" charset="2"/>
              <a:buChar char="²"/>
            </a:pPr>
            <a:r>
              <a:rPr lang="en-GB" dirty="0" smtClean="0"/>
              <a:t>There </a:t>
            </a:r>
            <a:r>
              <a:rPr lang="en-GB" dirty="0"/>
              <a:t>is a consensus in the EU institutions in considering the Renewable Energy Sources and Energy Efficiency a priority, once more in a broader, global approach.</a:t>
            </a:r>
            <a:r>
              <a:rPr lang="it-IT" dirty="0"/>
              <a:t> </a:t>
            </a:r>
            <a:endParaRPr lang="it-IT" dirty="0" smtClean="0"/>
          </a:p>
          <a:p>
            <a:pPr lvl="0"/>
            <a:endParaRPr lang="it-IT" dirty="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 name="Titre 1"/>
          <p:cNvSpPr txBox="1">
            <a:spLocks noGrp="1"/>
          </p:cNvSpPr>
          <p:nvPr>
            <p:ph type="title"/>
          </p:nvPr>
        </p:nvSpPr>
        <p:spPr>
          <a:xfrm>
            <a:off x="2157411" y="404664"/>
            <a:ext cx="6446839" cy="927250"/>
          </a:xfrm>
          <a:prstGeom prst="rect">
            <a:avLst/>
          </a:prstGeom>
          <a:ln w="9525">
            <a:solidFill>
              <a:srgbClr val="C00000"/>
            </a:solidFill>
            <a:round/>
          </a:ln>
        </p:spPr>
        <p:txBody>
          <a:bodyPr/>
          <a:lstStyle>
            <a:lvl1pPr>
              <a:defRPr sz="2600" cap="small">
                <a:solidFill>
                  <a:srgbClr val="AE8316"/>
                </a:solidFill>
              </a:defRPr>
            </a:lvl1pPr>
          </a:lstStyle>
          <a:p>
            <a:r>
              <a:rPr lang="en-GB" b="0" dirty="0" smtClean="0">
                <a:solidFill>
                  <a:srgbClr val="000090"/>
                </a:solidFill>
                <a:latin typeface="+mn-lt"/>
              </a:rPr>
              <a:t>Recommendations</a:t>
            </a:r>
            <a:endParaRPr lang="en-GB" b="0" dirty="0">
              <a:solidFill>
                <a:srgbClr val="000090"/>
              </a:solidFill>
              <a:latin typeface="+mn-lt"/>
            </a:endParaRPr>
          </a:p>
        </p:txBody>
      </p:sp>
      <p:sp>
        <p:nvSpPr>
          <p:cNvPr id="326" name="Rettangolo"/>
          <p:cNvSpPr/>
          <p:nvPr/>
        </p:nvSpPr>
        <p:spPr>
          <a:xfrm>
            <a:off x="768350" y="1531254"/>
            <a:ext cx="7835900" cy="4274012"/>
          </a:xfrm>
          <a:prstGeom prst="rect">
            <a:avLst/>
          </a:prstGeom>
          <a:noFill/>
          <a:ln w="6350" cap="flat">
            <a:solidFill>
              <a:srgbClr val="C00000"/>
            </a:solidFill>
            <a:prstDash val="solid"/>
            <a:miter lim="800000"/>
          </a:ln>
          <a:effectLst/>
        </p:spPr>
        <p:txBody>
          <a:bodyPr wrap="square" lIns="45719" tIns="45719" rIns="45719" bIns="45719" numCol="1" anchor="ctr">
            <a:noAutofit/>
          </a:bodyPr>
          <a:lstStyle/>
          <a:p>
            <a:pPr algn="just">
              <a:spcBef>
                <a:spcPts val="500"/>
              </a:spcBef>
              <a:defRPr>
                <a:solidFill>
                  <a:srgbClr val="0070C0"/>
                </a:solidFill>
                <a:latin typeface="+mn-lt"/>
                <a:ea typeface="+mn-ea"/>
                <a:cs typeface="+mn-cs"/>
                <a:sym typeface="Calibri"/>
              </a:defRPr>
            </a:pPr>
            <a:endParaRPr/>
          </a:p>
        </p:txBody>
      </p:sp>
      <p:sp>
        <p:nvSpPr>
          <p:cNvPr id="2" name="Segnaposto numero diapositiva 1"/>
          <p:cNvSpPr>
            <a:spLocks noGrp="1"/>
          </p:cNvSpPr>
          <p:nvPr>
            <p:ph type="sldNum" sz="quarter" idx="2"/>
          </p:nvPr>
        </p:nvSpPr>
        <p:spPr/>
        <p:txBody>
          <a:bodyPr/>
          <a:lstStyle/>
          <a:p>
            <a:fld id="{86CB4B4D-7CA3-9044-876B-883B54F8677D}" type="slidenum">
              <a:rPr lang="nb-NO" smtClean="0"/>
              <a:t>16</a:t>
            </a:fld>
            <a:endParaRPr lang="nb-NO" dirty="0"/>
          </a:p>
        </p:txBody>
      </p:sp>
      <p:sp>
        <p:nvSpPr>
          <p:cNvPr id="3" name="Rettangolo 2"/>
          <p:cNvSpPr/>
          <p:nvPr/>
        </p:nvSpPr>
        <p:spPr>
          <a:xfrm>
            <a:off x="913954" y="1674673"/>
            <a:ext cx="7690295" cy="4801315"/>
          </a:xfrm>
          <a:prstGeom prst="rect">
            <a:avLst/>
          </a:prstGeom>
        </p:spPr>
        <p:txBody>
          <a:bodyPr wrap="square">
            <a:spAutoFit/>
          </a:bodyPr>
          <a:lstStyle/>
          <a:p>
            <a:pPr marL="285750" lvl="0" indent="-285750">
              <a:buFont typeface="Wingdings" charset="2"/>
              <a:buChar char="²"/>
            </a:pPr>
            <a:r>
              <a:rPr lang="en-GB" dirty="0"/>
              <a:t>We need to establish partnership policies with countries on the southern shore of the Mediterranean and Africa that involve these countries in concrete projects</a:t>
            </a:r>
            <a:r>
              <a:rPr lang="en-GB" dirty="0" smtClean="0"/>
              <a:t>.</a:t>
            </a:r>
          </a:p>
          <a:p>
            <a:pPr marL="285750" lvl="0" indent="-285750">
              <a:buFont typeface="Wingdings" charset="2"/>
              <a:buChar char="²"/>
            </a:pPr>
            <a:r>
              <a:rPr lang="en-GB" dirty="0" smtClean="0"/>
              <a:t>Direct </a:t>
            </a:r>
            <a:r>
              <a:rPr lang="en-GB" dirty="0"/>
              <a:t>financial aid to governments in these countries is to be avoided</a:t>
            </a:r>
            <a:r>
              <a:rPr lang="en-GB" dirty="0" smtClean="0"/>
              <a:t>.</a:t>
            </a:r>
          </a:p>
          <a:p>
            <a:pPr marL="285750" lvl="0" indent="-285750">
              <a:buFont typeface="Wingdings" charset="2"/>
              <a:buChar char="²"/>
            </a:pPr>
            <a:r>
              <a:rPr lang="en-GB" dirty="0" smtClean="0"/>
              <a:t>Likewise claiming </a:t>
            </a:r>
            <a:r>
              <a:rPr lang="en-GB" dirty="0"/>
              <a:t>that our best practices in the sector </a:t>
            </a:r>
            <a:r>
              <a:rPr lang="en-GB" dirty="0" smtClean="0"/>
              <a:t>should be </a:t>
            </a:r>
            <a:r>
              <a:rPr lang="en-GB" dirty="0"/>
              <a:t>adopted </a:t>
            </a:r>
            <a:r>
              <a:rPr lang="en-GB" i="1" dirty="0" smtClean="0"/>
              <a:t>sic et simpliciter </a:t>
            </a:r>
            <a:r>
              <a:rPr lang="en-GB" dirty="0"/>
              <a:t>by the countries benefiting from the co-operation, is an attitude we cannot follow any more</a:t>
            </a:r>
            <a:r>
              <a:rPr lang="en-GB" dirty="0" smtClean="0"/>
              <a:t>.</a:t>
            </a:r>
          </a:p>
          <a:p>
            <a:pPr marL="285750" lvl="0" indent="-285750">
              <a:buFont typeface="Wingdings" charset="2"/>
              <a:buChar char="²"/>
            </a:pPr>
            <a:r>
              <a:rPr lang="en-GB" dirty="0"/>
              <a:t>Our approach should not retrace step by step the same path followed in Europe from the nationalization of the energy system to its liberalization. </a:t>
            </a:r>
            <a:endParaRPr lang="en-GB" dirty="0" smtClean="0"/>
          </a:p>
          <a:p>
            <a:pPr marL="285750" indent="-285750">
              <a:buFont typeface="Wingdings" charset="2"/>
              <a:buChar char="²"/>
            </a:pPr>
            <a:r>
              <a:rPr lang="en-GB" dirty="0" smtClean="0"/>
              <a:t>The three </a:t>
            </a:r>
            <a:r>
              <a:rPr lang="en-GB" dirty="0" err="1"/>
              <a:t>UfM</a:t>
            </a:r>
            <a:r>
              <a:rPr lang="en-GB" dirty="0"/>
              <a:t> thematic Platforms </a:t>
            </a:r>
            <a:r>
              <a:rPr lang="en-GB" dirty="0" smtClean="0"/>
              <a:t>have to </a:t>
            </a:r>
            <a:r>
              <a:rPr lang="en-GB" dirty="0"/>
              <a:t>work together in close collaboration, in order to enable cost-effective technological solutions within an adequate legislative and </a:t>
            </a:r>
            <a:r>
              <a:rPr lang="en-GB" dirty="0" err="1"/>
              <a:t>regulamentary</a:t>
            </a:r>
            <a:r>
              <a:rPr lang="en-GB" dirty="0"/>
              <a:t> </a:t>
            </a:r>
            <a:r>
              <a:rPr lang="en-GB" dirty="0" smtClean="0"/>
              <a:t>energy framework.</a:t>
            </a:r>
            <a:endParaRPr lang="it-IT" dirty="0"/>
          </a:p>
          <a:p>
            <a:pPr marL="285750" lvl="0" indent="-285750">
              <a:buFont typeface="Wingdings" charset="2"/>
              <a:buChar char="²"/>
            </a:pPr>
            <a:r>
              <a:rPr lang="en-GB" dirty="0" smtClean="0"/>
              <a:t> </a:t>
            </a:r>
            <a:r>
              <a:rPr lang="it-IT" i="1" dirty="0"/>
              <a:t/>
            </a:r>
            <a:br>
              <a:rPr lang="it-IT" i="1" dirty="0"/>
            </a:br>
            <a:r>
              <a:rPr lang="en-GB" dirty="0" smtClean="0"/>
              <a:t> </a:t>
            </a:r>
          </a:p>
          <a:p>
            <a:pPr lvl="0"/>
            <a:endParaRPr lang="it-IT" dirty="0" smtClean="0"/>
          </a:p>
          <a:p>
            <a:pPr lvl="0"/>
            <a:endParaRPr lang="it-IT" dirty="0"/>
          </a:p>
        </p:txBody>
      </p:sp>
    </p:spTree>
    <p:extLst>
      <p:ext uri="{BB962C8B-B14F-4D97-AF65-F5344CB8AC3E}">
        <p14:creationId xmlns:p14="http://schemas.microsoft.com/office/powerpoint/2010/main" val="5250030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Titre 1"/>
          <p:cNvSpPr txBox="1">
            <a:spLocks noGrp="1"/>
          </p:cNvSpPr>
          <p:nvPr>
            <p:ph type="title"/>
          </p:nvPr>
        </p:nvSpPr>
        <p:spPr>
          <a:xfrm>
            <a:off x="395536" y="1700808"/>
            <a:ext cx="8352930" cy="2664297"/>
          </a:xfrm>
          <a:prstGeom prst="rect">
            <a:avLst/>
          </a:prstGeom>
        </p:spPr>
        <p:txBody>
          <a:bodyPr/>
          <a:lstStyle/>
          <a:p>
            <a:pPr rtl="1">
              <a:spcBef>
                <a:spcPts val="700"/>
              </a:spcBef>
              <a:defRPr sz="3200">
                <a:solidFill>
                  <a:srgbClr val="AE8316"/>
                </a:solidFill>
              </a:defRPr>
            </a:pPr>
            <a:r>
              <a:rPr>
                <a:latin typeface="+mj-lt"/>
                <a:ea typeface="+mj-ea"/>
                <a:cs typeface="+mj-cs"/>
                <a:sym typeface="Helvetica"/>
              </a:rPr>
              <a:t>شكرا على مشاركتكم وحسن انتباهكم</a:t>
            </a:r>
            <a:br>
              <a:rPr>
                <a:latin typeface="+mj-lt"/>
                <a:ea typeface="+mj-ea"/>
                <a:cs typeface="+mj-cs"/>
                <a:sym typeface="Helvetica"/>
              </a:rPr>
            </a:br>
            <a:r>
              <a:rPr>
                <a:latin typeface="+mj-lt"/>
                <a:ea typeface="+mj-ea"/>
                <a:cs typeface="+mj-cs"/>
                <a:sym typeface="Helvetica"/>
              </a:rPr>
              <a:t/>
            </a:r>
            <a:br>
              <a:rPr>
                <a:latin typeface="+mj-lt"/>
                <a:ea typeface="+mj-ea"/>
                <a:cs typeface="+mj-cs"/>
                <a:sym typeface="Helvetica"/>
              </a:rPr>
            </a:br>
            <a:r>
              <a:rPr sz="2400"/>
              <a:t>Merci pour votre attention</a:t>
            </a:r>
            <a:br>
              <a:rPr sz="2400"/>
            </a:br>
            <a:r>
              <a:rPr sz="2400"/>
              <a:t/>
            </a:r>
            <a:br>
              <a:rPr sz="2400"/>
            </a:br>
            <a:r>
              <a:rPr sz="2400"/>
              <a:t>Thank you for your attention</a:t>
            </a:r>
          </a:p>
        </p:txBody>
      </p:sp>
      <p:sp>
        <p:nvSpPr>
          <p:cNvPr id="2" name="Segnaposto numero diapositiva 1"/>
          <p:cNvSpPr>
            <a:spLocks noGrp="1"/>
          </p:cNvSpPr>
          <p:nvPr>
            <p:ph type="sldNum" sz="quarter" idx="2"/>
          </p:nvPr>
        </p:nvSpPr>
        <p:spPr/>
        <p:txBody>
          <a:bodyPr/>
          <a:lstStyle/>
          <a:p>
            <a:fld id="{86CB4B4D-7CA3-9044-876B-883B54F8677D}" type="slidenum">
              <a:rPr lang="nb-NO" smtClean="0"/>
              <a:t>17</a:t>
            </a:fld>
            <a:endParaRPr lang="nb-NO"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Titolo 1"/>
          <p:cNvSpPr txBox="1">
            <a:spLocks noGrp="1"/>
          </p:cNvSpPr>
          <p:nvPr>
            <p:ph type="title"/>
          </p:nvPr>
        </p:nvSpPr>
        <p:spPr>
          <a:xfrm>
            <a:off x="2123728" y="260647"/>
            <a:ext cx="4973746" cy="1143001"/>
          </a:xfrm>
          <a:prstGeom prst="rect">
            <a:avLst/>
          </a:prstGeom>
        </p:spPr>
        <p:txBody>
          <a:bodyPr/>
          <a:lstStyle/>
          <a:p>
            <a:r>
              <a:rPr dirty="0">
                <a:latin typeface="Calibri"/>
              </a:rPr>
              <a:t>Contents</a:t>
            </a:r>
          </a:p>
        </p:txBody>
      </p:sp>
      <p:sp>
        <p:nvSpPr>
          <p:cNvPr id="172" name="Presentation of MEDENER"/>
          <p:cNvSpPr txBox="1"/>
          <p:nvPr/>
        </p:nvSpPr>
        <p:spPr>
          <a:xfrm>
            <a:off x="493396" y="1846267"/>
            <a:ext cx="8014120" cy="369844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nSpc>
                <a:spcPct val="90000"/>
              </a:lnSpc>
              <a:defRPr sz="2000" b="1">
                <a:solidFill>
                  <a:srgbClr val="3333CC"/>
                </a:solidFill>
                <a:effectLst>
                  <a:outerShdw blurRad="38100" dist="38100" dir="2700000" rotWithShape="0">
                    <a:srgbClr val="DDDDDD"/>
                  </a:outerShdw>
                </a:effectLst>
                <a:latin typeface="+mn-lt"/>
                <a:ea typeface="+mn-ea"/>
                <a:cs typeface="+mn-cs"/>
                <a:sym typeface="Calibri"/>
              </a:defRPr>
            </a:lvl1pPr>
          </a:lstStyle>
          <a:p>
            <a:pPr marL="342900" indent="-342900">
              <a:buFont typeface="Wingdings" charset="2"/>
              <a:buChar char="²"/>
            </a:pPr>
            <a:r>
              <a:rPr lang="en-GB" b="0" dirty="0" smtClean="0"/>
              <a:t>Short presentation of MEDENER</a:t>
            </a:r>
          </a:p>
          <a:p>
            <a:pPr marL="342900" indent="-342900">
              <a:buFont typeface="Wingdings" charset="2"/>
              <a:buChar char="²"/>
            </a:pPr>
            <a:endParaRPr lang="en-GB" b="0" dirty="0" smtClean="0"/>
          </a:p>
          <a:p>
            <a:pPr marL="342900" lvl="0" indent="-342900">
              <a:buFont typeface="Wingdings" charset="2"/>
              <a:buChar char="²"/>
            </a:pPr>
            <a:r>
              <a:rPr lang="en-GB" b="0" dirty="0"/>
              <a:t>Why has the Trump's new presidency first act been </a:t>
            </a:r>
            <a:endParaRPr lang="en-GB" b="0" dirty="0" smtClean="0"/>
          </a:p>
          <a:p>
            <a:pPr lvl="0" indent="358775"/>
            <a:r>
              <a:rPr lang="en-GB" b="0" dirty="0" smtClean="0"/>
              <a:t>the </a:t>
            </a:r>
            <a:r>
              <a:rPr lang="en-GB" b="0" dirty="0"/>
              <a:t>withdrawal of the United States from the Paris Agreement</a:t>
            </a:r>
            <a:r>
              <a:rPr lang="en-GB" b="0" dirty="0" smtClean="0"/>
              <a:t>?</a:t>
            </a:r>
          </a:p>
          <a:p>
            <a:pPr lvl="0"/>
            <a:endParaRPr lang="en-GB" b="0" dirty="0" smtClean="0"/>
          </a:p>
          <a:p>
            <a:pPr marL="342900" indent="-342900">
              <a:buFont typeface="Wingdings" charset="2"/>
              <a:buChar char="²"/>
            </a:pPr>
            <a:r>
              <a:rPr lang="en-GB" b="0" dirty="0"/>
              <a:t>Is it possible to operate the energy transition in the Mediterranean region by acting bilaterally on the energy issue as self-consistent matter</a:t>
            </a:r>
            <a:r>
              <a:rPr lang="en-GB" b="0" dirty="0" smtClean="0"/>
              <a:t>?</a:t>
            </a:r>
          </a:p>
          <a:p>
            <a:pPr marL="342900" indent="-342900">
              <a:buFont typeface="Wingdings" charset="2"/>
              <a:buChar char="²"/>
            </a:pPr>
            <a:endParaRPr lang="en-GB" b="0" dirty="0" smtClean="0"/>
          </a:p>
          <a:p>
            <a:pPr marL="342900" lvl="0" indent="-342900">
              <a:buFont typeface="Wingdings" charset="2"/>
              <a:buChar char="²"/>
            </a:pPr>
            <a:r>
              <a:rPr lang="en-GB" b="0" dirty="0"/>
              <a:t>Conclusions and recommendations</a:t>
            </a:r>
            <a:endParaRPr lang="it-IT" b="0" dirty="0"/>
          </a:p>
          <a:p>
            <a:endParaRPr lang="it-IT" b="0" dirty="0"/>
          </a:p>
          <a:p>
            <a:pPr lvl="0"/>
            <a:endParaRPr lang="it-IT" b="0" dirty="0"/>
          </a:p>
          <a:p>
            <a:endParaRPr lang="en-GB" b="0" dirty="0"/>
          </a:p>
          <a:p>
            <a:endParaRPr lang="en-GB" b="0" dirty="0"/>
          </a:p>
        </p:txBody>
      </p:sp>
      <p:sp>
        <p:nvSpPr>
          <p:cNvPr id="175" name="Contribution to the UfM REEE Platform"/>
          <p:cNvSpPr txBox="1"/>
          <p:nvPr/>
        </p:nvSpPr>
        <p:spPr>
          <a:xfrm>
            <a:off x="2774184" y="3567778"/>
            <a:ext cx="92331" cy="374459"/>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ctr">
            <a:spAutoFit/>
          </a:bodyPr>
          <a:lstStyle>
            <a:lvl1pPr>
              <a:lnSpc>
                <a:spcPct val="90000"/>
              </a:lnSpc>
              <a:defRPr sz="2000" b="1">
                <a:solidFill>
                  <a:srgbClr val="3333CC"/>
                </a:solidFill>
                <a:effectLst>
                  <a:outerShdw blurRad="38100" dist="38100" dir="2700000" rotWithShape="0">
                    <a:srgbClr val="DDDDDD"/>
                  </a:outerShdw>
                </a:effectLst>
                <a:latin typeface="+mn-lt"/>
                <a:ea typeface="+mn-ea"/>
                <a:cs typeface="+mn-cs"/>
                <a:sym typeface="Calibri"/>
              </a:defRPr>
            </a:lvl1pPr>
          </a:lstStyle>
          <a:p>
            <a:endParaRPr dirty="0"/>
          </a:p>
        </p:txBody>
      </p:sp>
      <p:sp>
        <p:nvSpPr>
          <p:cNvPr id="178" name="Perspectives 2018-2019"/>
          <p:cNvSpPr txBox="1"/>
          <p:nvPr/>
        </p:nvSpPr>
        <p:spPr>
          <a:xfrm>
            <a:off x="2342136" y="5022044"/>
            <a:ext cx="92331" cy="34624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ctr">
            <a:spAutoFit/>
          </a:bodyPr>
          <a:lstStyle/>
          <a:p>
            <a:pPr>
              <a:lnSpc>
                <a:spcPct val="90000"/>
              </a:lnSpc>
              <a:defRPr b="1">
                <a:solidFill>
                  <a:srgbClr val="32704B"/>
                </a:solidFill>
                <a:effectLst>
                  <a:outerShdw blurRad="38100" dist="38100" dir="2700000" rotWithShape="0">
                    <a:srgbClr val="C0C0C0"/>
                  </a:outerShdw>
                </a:effectLst>
                <a:latin typeface="+mn-lt"/>
                <a:ea typeface="+mn-ea"/>
                <a:cs typeface="+mn-cs"/>
                <a:sym typeface="Calibri"/>
              </a:defRPr>
            </a:pPr>
            <a:endParaRPr dirty="0"/>
          </a:p>
        </p:txBody>
      </p:sp>
      <p:sp>
        <p:nvSpPr>
          <p:cNvPr id="2" name="Segnaposto numero diapositiva 1"/>
          <p:cNvSpPr>
            <a:spLocks noGrp="1"/>
          </p:cNvSpPr>
          <p:nvPr>
            <p:ph type="sldNum" sz="quarter" idx="2"/>
          </p:nvPr>
        </p:nvSpPr>
        <p:spPr/>
        <p:txBody>
          <a:bodyPr/>
          <a:lstStyle/>
          <a:p>
            <a:fld id="{86CB4B4D-7CA3-9044-876B-883B54F8677D}" type="slidenum">
              <a:rPr lang="nb-NO" smtClean="0"/>
              <a:t>2</a:t>
            </a:fld>
            <a:endParaRPr lang="nb-NO"/>
          </a:p>
        </p:txBody>
      </p:sp>
    </p:spTree>
  </p:cSld>
  <p:clrMapOvr>
    <a:masterClrMapping/>
  </p:clrMapOvr>
  <p:transition spd="med"/>
  <p:timing>
    <p:tnLst>
      <p:par>
        <p:cTn id="1" dur="indefinite" restart="never" fill="hold"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re 1"/>
          <p:cNvSpPr txBox="1">
            <a:spLocks noGrp="1"/>
          </p:cNvSpPr>
          <p:nvPr>
            <p:ph type="title"/>
          </p:nvPr>
        </p:nvSpPr>
        <p:spPr>
          <a:xfrm>
            <a:off x="2124075" y="260350"/>
            <a:ext cx="6551613" cy="1143000"/>
          </a:xfrm>
          <a:prstGeom prst="rect">
            <a:avLst/>
          </a:prstGeom>
        </p:spPr>
        <p:txBody>
          <a:bodyPr/>
          <a:lstStyle>
            <a:lvl1pPr>
              <a:defRPr sz="3600">
                <a:effectLst>
                  <a:outerShdw blurRad="38100" dist="38100" dir="2700000" rotWithShape="0">
                    <a:srgbClr val="C0C0C0"/>
                  </a:outerShdw>
                </a:effectLst>
              </a:defRPr>
            </a:lvl1pPr>
          </a:lstStyle>
          <a:p>
            <a:r>
              <a:rPr lang="en-GB" b="0" dirty="0" smtClean="0">
                <a:latin typeface="+mn-lt"/>
              </a:rPr>
              <a:t>Section 1:</a:t>
            </a:r>
            <a:r>
              <a:rPr b="0" dirty="0" smtClean="0">
                <a:latin typeface="+mn-lt"/>
              </a:rPr>
              <a:t>MEDENER</a:t>
            </a:r>
            <a:endParaRPr b="0" dirty="0">
              <a:latin typeface="+mn-lt"/>
            </a:endParaRPr>
          </a:p>
        </p:txBody>
      </p:sp>
      <p:sp>
        <p:nvSpPr>
          <p:cNvPr id="187" name="Espace réservé du contenu 2"/>
          <p:cNvSpPr txBox="1">
            <a:spLocks noGrp="1"/>
          </p:cNvSpPr>
          <p:nvPr>
            <p:ph type="body" idx="1"/>
          </p:nvPr>
        </p:nvSpPr>
        <p:spPr>
          <a:xfrm>
            <a:off x="467543" y="1916832"/>
            <a:ext cx="8229601" cy="3744417"/>
          </a:xfrm>
          <a:prstGeom prst="rect">
            <a:avLst/>
          </a:prstGeom>
        </p:spPr>
        <p:txBody>
          <a:bodyPr/>
          <a:lstStyle/>
          <a:p>
            <a:pPr marL="0" indent="0" algn="ctr">
              <a:buSzTx/>
              <a:buFont typeface="Wingdings"/>
              <a:buNone/>
            </a:pPr>
            <a:r>
              <a:rPr dirty="0"/>
              <a:t>Established in 1997 (April 11</a:t>
            </a:r>
            <a:r>
              <a:rPr baseline="30000" dirty="0"/>
              <a:t>th</a:t>
            </a:r>
            <a:r>
              <a:rPr dirty="0"/>
              <a:t>) as an international non-profit organisation, it brings together </a:t>
            </a:r>
            <a:r>
              <a:rPr b="1" dirty="0"/>
              <a:t>12 national energy agencies </a:t>
            </a:r>
            <a:r>
              <a:rPr dirty="0"/>
              <a:t>from both northern and southern shores of the Mediterranean </a:t>
            </a:r>
          </a:p>
          <a:p>
            <a:pPr marL="0" indent="0" algn="ctr">
              <a:buSzTx/>
              <a:buFont typeface="Wingdings"/>
              <a:buNone/>
            </a:pPr>
            <a:endParaRPr dirty="0"/>
          </a:p>
          <a:p>
            <a:pPr marL="0" indent="0" algn="ctr">
              <a:buSzTx/>
              <a:buFont typeface="Wingdings"/>
              <a:buNone/>
            </a:pPr>
            <a:r>
              <a:rPr dirty="0"/>
              <a:t>Since November 14</a:t>
            </a:r>
            <a:r>
              <a:rPr baseline="30000" dirty="0"/>
              <a:t>th</a:t>
            </a:r>
            <a:r>
              <a:rPr dirty="0"/>
              <a:t>, 2016 two new observer members have joined the Association: </a:t>
            </a:r>
          </a:p>
          <a:p>
            <a:pPr marL="0" indent="0" algn="ctr">
              <a:buSzTx/>
              <a:buFont typeface="Wingdings"/>
              <a:buNone/>
              <a:defRPr b="1"/>
            </a:pPr>
            <a:r>
              <a:rPr dirty="0"/>
              <a:t>MALTA</a:t>
            </a:r>
            <a:r>
              <a:rPr b="0" dirty="0"/>
              <a:t> and </a:t>
            </a:r>
            <a:r>
              <a:rPr dirty="0"/>
              <a:t>MAURITANIA</a:t>
            </a:r>
          </a:p>
        </p:txBody>
      </p:sp>
      <p:sp>
        <p:nvSpPr>
          <p:cNvPr id="2" name="Segnaposto numero diapositiva 1"/>
          <p:cNvSpPr>
            <a:spLocks noGrp="1"/>
          </p:cNvSpPr>
          <p:nvPr>
            <p:ph type="sldNum" sz="quarter" idx="2"/>
          </p:nvPr>
        </p:nvSpPr>
        <p:spPr/>
        <p:txBody>
          <a:bodyPr/>
          <a:lstStyle/>
          <a:p>
            <a:fld id="{86CB4B4D-7CA3-9044-876B-883B54F8677D}" type="slidenum">
              <a:rPr lang="nb-NO" smtClean="0"/>
              <a:t>3</a:t>
            </a:fld>
            <a:endParaRPr lang="nb-NO"/>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Titolo 3"/>
          <p:cNvSpPr txBox="1">
            <a:spLocks noGrp="1"/>
          </p:cNvSpPr>
          <p:nvPr>
            <p:ph type="ctrTitle"/>
          </p:nvPr>
        </p:nvSpPr>
        <p:spPr>
          <a:prstGeom prst="rect">
            <a:avLst/>
          </a:prstGeom>
        </p:spPr>
        <p:txBody>
          <a:bodyPr/>
          <a:lstStyle/>
          <a:p>
            <a:endParaRPr/>
          </a:p>
        </p:txBody>
      </p:sp>
      <p:pic>
        <p:nvPicPr>
          <p:cNvPr id="190" name="Picture 2" descr="Picture 2"/>
          <p:cNvPicPr>
            <a:picLocks noChangeAspect="1"/>
          </p:cNvPicPr>
          <p:nvPr/>
        </p:nvPicPr>
        <p:blipFill>
          <a:blip r:embed="rId2">
            <a:extLst/>
          </a:blip>
          <a:stretch>
            <a:fillRect/>
          </a:stretch>
        </p:blipFill>
        <p:spPr>
          <a:xfrm>
            <a:off x="534622" y="35001"/>
            <a:ext cx="8257405" cy="6100130"/>
          </a:xfrm>
          <a:prstGeom prst="rect">
            <a:avLst/>
          </a:prstGeom>
          <a:ln w="12700">
            <a:miter lim="400000"/>
          </a:ln>
        </p:spPr>
      </p:pic>
      <p:sp>
        <p:nvSpPr>
          <p:cNvPr id="2" name="Segnaposto numero diapositiva 1"/>
          <p:cNvSpPr>
            <a:spLocks noGrp="1"/>
          </p:cNvSpPr>
          <p:nvPr>
            <p:ph type="sldNum" sz="quarter" idx="2"/>
          </p:nvPr>
        </p:nvSpPr>
        <p:spPr/>
        <p:txBody>
          <a:bodyPr/>
          <a:lstStyle/>
          <a:p>
            <a:fld id="{86CB4B4D-7CA3-9044-876B-883B54F8677D}" type="slidenum">
              <a:rPr lang="nb-NO" smtClean="0"/>
              <a:t>4</a:t>
            </a:fld>
            <a:endParaRPr lang="nb-NO"/>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Titre 1"/>
          <p:cNvSpPr txBox="1">
            <a:spLocks noGrp="1"/>
          </p:cNvSpPr>
          <p:nvPr>
            <p:ph type="title"/>
          </p:nvPr>
        </p:nvSpPr>
        <p:spPr>
          <a:xfrm>
            <a:off x="323527" y="1340767"/>
            <a:ext cx="8670549" cy="1440162"/>
          </a:xfrm>
          <a:prstGeom prst="rect">
            <a:avLst/>
          </a:prstGeom>
        </p:spPr>
        <p:txBody>
          <a:bodyPr/>
          <a:lstStyle/>
          <a:p>
            <a:r>
              <a:t>On April 11</a:t>
            </a:r>
            <a:r>
              <a:rPr baseline="30000"/>
              <a:t>th</a:t>
            </a:r>
            <a:r>
              <a:t>, 2017 MEDENER celebrated its 20th birthday</a:t>
            </a:r>
          </a:p>
        </p:txBody>
      </p:sp>
      <p:pic>
        <p:nvPicPr>
          <p:cNvPr id="184" name="Picture 4" descr="Picture 4"/>
          <p:cNvPicPr>
            <a:picLocks noChangeAspect="1"/>
          </p:cNvPicPr>
          <p:nvPr/>
        </p:nvPicPr>
        <p:blipFill>
          <a:blip r:embed="rId2">
            <a:extLst/>
          </a:blip>
          <a:stretch>
            <a:fillRect/>
          </a:stretch>
        </p:blipFill>
        <p:spPr>
          <a:xfrm>
            <a:off x="1403648" y="2636911"/>
            <a:ext cx="6480324" cy="3265477"/>
          </a:xfrm>
          <a:prstGeom prst="rect">
            <a:avLst/>
          </a:prstGeom>
          <a:ln w="12700">
            <a:miter lim="400000"/>
          </a:ln>
        </p:spPr>
      </p:pic>
      <p:sp>
        <p:nvSpPr>
          <p:cNvPr id="2" name="Segnaposto numero diapositiva 1"/>
          <p:cNvSpPr>
            <a:spLocks noGrp="1"/>
          </p:cNvSpPr>
          <p:nvPr>
            <p:ph type="sldNum" sz="quarter" idx="2"/>
          </p:nvPr>
        </p:nvSpPr>
        <p:spPr/>
        <p:txBody>
          <a:bodyPr/>
          <a:lstStyle/>
          <a:p>
            <a:fld id="{86CB4B4D-7CA3-9044-876B-883B54F8677D}" type="slidenum">
              <a:rPr lang="nb-NO" smtClean="0"/>
              <a:t>5</a:t>
            </a:fld>
            <a:endParaRPr lang="nb-NO"/>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Segnaposto contenuto 2"/>
          <p:cNvSpPr txBox="1">
            <a:spLocks noGrp="1"/>
          </p:cNvSpPr>
          <p:nvPr>
            <p:ph type="body" sz="half" idx="1"/>
          </p:nvPr>
        </p:nvSpPr>
        <p:spPr>
          <a:xfrm>
            <a:off x="539551" y="2132857"/>
            <a:ext cx="8229601" cy="1243222"/>
          </a:xfrm>
          <a:prstGeom prst="rect">
            <a:avLst/>
          </a:prstGeom>
        </p:spPr>
        <p:txBody>
          <a:bodyPr/>
          <a:lstStyle/>
          <a:p>
            <a:pPr marL="0" lvl="0" indent="0">
              <a:buNone/>
            </a:pPr>
            <a:r>
              <a:rPr lang="en-GB" dirty="0">
                <a:solidFill>
                  <a:srgbClr val="000090"/>
                </a:solidFill>
                <a:latin typeface="Calibri"/>
              </a:rPr>
              <a:t>Why has the Trump's new presidency first act been </a:t>
            </a:r>
            <a:r>
              <a:rPr lang="en-GB" dirty="0" smtClean="0">
                <a:solidFill>
                  <a:srgbClr val="000090"/>
                </a:solidFill>
                <a:latin typeface="Calibri"/>
              </a:rPr>
              <a:t>the </a:t>
            </a:r>
            <a:r>
              <a:rPr lang="en-GB" dirty="0">
                <a:solidFill>
                  <a:srgbClr val="000090"/>
                </a:solidFill>
                <a:latin typeface="Calibri"/>
              </a:rPr>
              <a:t>withdrawal of the United States from the Paris Agreement?</a:t>
            </a:r>
          </a:p>
          <a:p>
            <a:pPr marL="0" indent="0" algn="ctr">
              <a:spcBef>
                <a:spcPts val="700"/>
              </a:spcBef>
              <a:buSzTx/>
              <a:buFont typeface="Wingdings"/>
              <a:buNone/>
              <a:defRPr sz="3200" b="1"/>
            </a:pPr>
            <a:endParaRPr dirty="0"/>
          </a:p>
        </p:txBody>
      </p:sp>
      <p:sp>
        <p:nvSpPr>
          <p:cNvPr id="2" name="Segnaposto numero diapositiva 1"/>
          <p:cNvSpPr>
            <a:spLocks noGrp="1"/>
          </p:cNvSpPr>
          <p:nvPr>
            <p:ph type="sldNum" sz="quarter" idx="2"/>
          </p:nvPr>
        </p:nvSpPr>
        <p:spPr/>
        <p:txBody>
          <a:bodyPr/>
          <a:lstStyle/>
          <a:p>
            <a:fld id="{86CB4B4D-7CA3-9044-876B-883B54F8677D}" type="slidenum">
              <a:rPr lang="nb-NO" smtClean="0"/>
              <a:t>6</a:t>
            </a:fld>
            <a:endParaRPr lang="nb-NO"/>
          </a:p>
        </p:txBody>
      </p:sp>
      <p:sp>
        <p:nvSpPr>
          <p:cNvPr id="3" name="CasellaDiTesto 2"/>
          <p:cNvSpPr txBox="1"/>
          <p:nvPr/>
        </p:nvSpPr>
        <p:spPr>
          <a:xfrm>
            <a:off x="2611300" y="593509"/>
            <a:ext cx="4047514"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sz="2400" b="0" i="0" u="none" strike="noStrike" cap="none" spc="0" normalizeH="0" baseline="0" dirty="0" smtClean="0">
                <a:ln>
                  <a:noFill/>
                </a:ln>
                <a:solidFill>
                  <a:srgbClr val="000090"/>
                </a:solidFill>
                <a:effectLst/>
                <a:uFillTx/>
                <a:latin typeface="+mn-lt"/>
                <a:ea typeface="Arial"/>
                <a:cs typeface="Arial"/>
                <a:sym typeface="Arial"/>
              </a:rPr>
              <a:t>Section 2:</a:t>
            </a:r>
            <a:endParaRPr kumimoji="0" lang="en-GB" sz="2400" b="0" i="0" u="none" strike="noStrike" cap="none" spc="0" normalizeH="0" baseline="0" dirty="0">
              <a:ln>
                <a:noFill/>
              </a:ln>
              <a:solidFill>
                <a:srgbClr val="000090"/>
              </a:solidFill>
              <a:effectLst/>
              <a:uFillTx/>
              <a:latin typeface="+mn-lt"/>
              <a:ea typeface="Arial"/>
              <a:cs typeface="Arial"/>
              <a:sym typeface="Arial"/>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Titre 1"/>
          <p:cNvSpPr txBox="1">
            <a:spLocks noGrp="1"/>
          </p:cNvSpPr>
          <p:nvPr>
            <p:ph type="title"/>
          </p:nvPr>
        </p:nvSpPr>
        <p:spPr>
          <a:xfrm>
            <a:off x="1979710" y="260350"/>
            <a:ext cx="5929215" cy="1143000"/>
          </a:xfrm>
          <a:prstGeom prst="rect">
            <a:avLst/>
          </a:prstGeom>
          <a:ln w="9525">
            <a:solidFill>
              <a:srgbClr val="C00000"/>
            </a:solidFill>
            <a:round/>
          </a:ln>
        </p:spPr>
        <p:txBody>
          <a:bodyPr>
            <a:normAutofit fontScale="90000"/>
          </a:bodyPr>
          <a:lstStyle/>
          <a:p>
            <a:pPr>
              <a:defRPr>
                <a:effectLst>
                  <a:outerShdw blurRad="38100" dist="38100" dir="2700000" rotWithShape="0">
                    <a:srgbClr val="DDDDDD"/>
                  </a:outerShdw>
                </a:effectLst>
              </a:defRPr>
            </a:pPr>
            <a:r>
              <a:rPr lang="en-GB" sz="2000" b="0" dirty="0">
                <a:effectLst/>
                <a:latin typeface="+mn-lt"/>
              </a:rPr>
              <a:t>June, 01, 2017, </a:t>
            </a:r>
            <a:r>
              <a:rPr lang="it-IT" sz="2000" b="0" dirty="0">
                <a:effectLst/>
                <a:latin typeface="+mn-lt"/>
              </a:rPr>
              <a:t>The White House </a:t>
            </a:r>
            <a:r>
              <a:rPr lang="en-GB" sz="2000" b="0" dirty="0">
                <a:effectLst/>
                <a:latin typeface="+mn-lt"/>
              </a:rPr>
              <a:t>Office of the Press Secretary</a:t>
            </a:r>
            <a:r>
              <a:rPr lang="it-IT" sz="2000" b="0" dirty="0">
                <a:effectLst/>
                <a:latin typeface="+mn-lt"/>
              </a:rPr>
              <a:t> </a:t>
            </a:r>
            <a:r>
              <a:rPr lang="it-IT" sz="2000" b="0" dirty="0" smtClean="0">
                <a:effectLst/>
                <a:latin typeface="+mn-lt"/>
              </a:rPr>
              <a:t/>
            </a:r>
            <a:br>
              <a:rPr lang="it-IT" sz="2000" b="0" dirty="0" smtClean="0">
                <a:effectLst/>
                <a:latin typeface="+mn-lt"/>
              </a:rPr>
            </a:br>
            <a:r>
              <a:rPr lang="en-GB" sz="1600" b="0" dirty="0" smtClean="0">
                <a:effectLst/>
                <a:latin typeface="+mn-lt"/>
              </a:rPr>
              <a:t>https://</a:t>
            </a:r>
            <a:r>
              <a:rPr lang="en-GB" sz="1600" b="0" dirty="0" err="1" smtClean="0">
                <a:effectLst/>
                <a:latin typeface="+mn-lt"/>
              </a:rPr>
              <a:t>www.whitehouse.gov</a:t>
            </a:r>
            <a:r>
              <a:rPr lang="en-GB" sz="1600" b="0" dirty="0" smtClean="0">
                <a:effectLst/>
                <a:latin typeface="+mn-lt"/>
              </a:rPr>
              <a:t>/the-press-office/2017/06/01/statement-president-trump-</a:t>
            </a:r>
            <a:r>
              <a:rPr lang="en-GB" sz="1600" b="0" dirty="0" err="1" smtClean="0">
                <a:effectLst/>
                <a:latin typeface="+mn-lt"/>
              </a:rPr>
              <a:t>paris</a:t>
            </a:r>
            <a:r>
              <a:rPr lang="en-GB" sz="1600" b="0" dirty="0" smtClean="0">
                <a:effectLst/>
                <a:latin typeface="+mn-lt"/>
              </a:rPr>
              <a:t>-climate-accord </a:t>
            </a:r>
            <a:endParaRPr lang="en-GB" sz="1600" b="0" dirty="0">
              <a:latin typeface="+mn-lt"/>
            </a:endParaRPr>
          </a:p>
        </p:txBody>
      </p:sp>
      <p:sp>
        <p:nvSpPr>
          <p:cNvPr id="2" name="Segnaposto numero diapositiva 1"/>
          <p:cNvSpPr>
            <a:spLocks noGrp="1"/>
          </p:cNvSpPr>
          <p:nvPr>
            <p:ph type="sldNum" sz="quarter" idx="2"/>
          </p:nvPr>
        </p:nvSpPr>
        <p:spPr/>
        <p:txBody>
          <a:bodyPr/>
          <a:lstStyle/>
          <a:p>
            <a:fld id="{86CB4B4D-7CA3-9044-876B-883B54F8677D}" type="slidenum">
              <a:rPr lang="nb-NO" smtClean="0"/>
              <a:t>7</a:t>
            </a:fld>
            <a:endParaRPr lang="nb-NO"/>
          </a:p>
        </p:txBody>
      </p:sp>
      <p:sp>
        <p:nvSpPr>
          <p:cNvPr id="3" name="CasellaDiTesto 2"/>
          <p:cNvSpPr txBox="1"/>
          <p:nvPr/>
        </p:nvSpPr>
        <p:spPr>
          <a:xfrm>
            <a:off x="451043" y="1780528"/>
            <a:ext cx="8415146" cy="424731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indent="-285750">
              <a:buFont typeface="Wingdings" charset="2"/>
              <a:buChar char="²"/>
            </a:pPr>
            <a:r>
              <a:rPr lang="en-GB" i="1" dirty="0">
                <a:latin typeface="+mn-lt"/>
              </a:rPr>
              <a:t>As President, I can put no other consideration before the wellbeing of American citizens.  The Paris Climate Accord is simply the latest example of Washington entering into an agreement that disadvantages the United States to the exclusive benefit of other countries, leaving American workers -- who I love -- and taxpayers to absorb the cost in terms of lost jobs, lower wages, shuttered factories, and vastly diminished economic production.</a:t>
            </a:r>
            <a:endParaRPr lang="it-IT" dirty="0">
              <a:latin typeface="+mn-lt"/>
            </a:endParaRPr>
          </a:p>
          <a:p>
            <a:pPr marL="285750" indent="-285750">
              <a:buFont typeface="Wingdings" charset="2"/>
              <a:buChar char="²"/>
            </a:pPr>
            <a:r>
              <a:rPr lang="en-GB" i="1" dirty="0">
                <a:latin typeface="+mn-lt"/>
              </a:rPr>
              <a:t>Thus, as of today, the United States will cease all implementation of the non-binding Paris Accord and the draconian financial and economic burdens the agreement imposes on our country.  This includes ending the implementation of the nationally determined contribution and, very importantly, the Green Climate Fund, which is costing the United States a vast fortune.</a:t>
            </a:r>
            <a:endParaRPr lang="it-IT" dirty="0">
              <a:latin typeface="+mn-lt"/>
            </a:endParaRPr>
          </a:p>
          <a:p>
            <a:pPr marL="285750" indent="-285750">
              <a:buFont typeface="Wingdings" charset="2"/>
              <a:buChar char="²"/>
            </a:pPr>
            <a:r>
              <a:rPr lang="en-GB" i="1" dirty="0">
                <a:latin typeface="+mn-lt"/>
              </a:rPr>
              <a:t>Compliance with the terms of the Paris Accord and the onerous energy restrictions it has placed on the United States could cost America as much as 2.7 million lost jobs by 2025 according to the National Economic Research Associates. </a:t>
            </a:r>
            <a:endParaRPr lang="it-IT" dirty="0">
              <a:latin typeface="+mn-lt"/>
            </a:endParaRPr>
          </a:p>
          <a:p>
            <a:pPr marL="0" marR="0" indent="0" algn="l"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dirty="0">
              <a:ln>
                <a:noFill/>
              </a:ln>
              <a:solidFill>
                <a:srgbClr val="000000"/>
              </a:solidFill>
              <a:effectLst/>
              <a:uFillTx/>
              <a:latin typeface="Arial"/>
              <a:ea typeface="Arial"/>
              <a:cs typeface="Arial"/>
              <a:sym typeface="Arial"/>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299"/>
                                        </p:tgtEl>
                                        <p:attrNameLst>
                                          <p:attrName>style.visibility</p:attrName>
                                        </p:attrNameLst>
                                      </p:cBhvr>
                                      <p:to>
                                        <p:strVal val="visible"/>
                                      </p:to>
                                    </p:set>
                                    <p:animEffect transition="in" filter="dissolve">
                                      <p:cBhvr>
                                        <p:cTn id="7" dur="500"/>
                                        <p:tgtEl>
                                          <p:spTgt spid="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 grpId="1"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68057" y="251744"/>
            <a:ext cx="6466146" cy="816574"/>
          </a:xfrm>
        </p:spPr>
        <p:txBody>
          <a:bodyPr>
            <a:normAutofit/>
          </a:bodyPr>
          <a:lstStyle/>
          <a:p>
            <a:r>
              <a:rPr lang="en-GB" sz="2000" b="0" dirty="0" smtClean="0">
                <a:effectLst/>
                <a:latin typeface="+mn-lt"/>
              </a:rPr>
              <a:t>Renewables </a:t>
            </a:r>
            <a:r>
              <a:rPr lang="en-GB" sz="2000" b="0" dirty="0">
                <a:effectLst/>
                <a:latin typeface="+mn-lt"/>
              </a:rPr>
              <a:t>2017 Global Status Report  – Paris, REN21 Secretariat</a:t>
            </a:r>
            <a:r>
              <a:rPr lang="it-IT" sz="2000" b="0" dirty="0">
                <a:effectLst/>
                <a:latin typeface="+mn-lt"/>
              </a:rPr>
              <a:t> </a:t>
            </a:r>
            <a:endParaRPr lang="it-IT" sz="2000" b="0" dirty="0">
              <a:latin typeface="+mn-lt"/>
            </a:endParaRPr>
          </a:p>
        </p:txBody>
      </p:sp>
      <p:sp>
        <p:nvSpPr>
          <p:cNvPr id="3" name="Segnaposto testo 2"/>
          <p:cNvSpPr>
            <a:spLocks noGrp="1"/>
          </p:cNvSpPr>
          <p:nvPr>
            <p:ph type="body" idx="1"/>
          </p:nvPr>
        </p:nvSpPr>
        <p:spPr>
          <a:xfrm>
            <a:off x="438943" y="1426218"/>
            <a:ext cx="8229601" cy="5209505"/>
          </a:xfrm>
        </p:spPr>
        <p:txBody>
          <a:bodyPr/>
          <a:lstStyle/>
          <a:p>
            <a:pPr marL="457200" lvl="1" indent="0">
              <a:buNone/>
            </a:pPr>
            <a:endParaRPr lang="it-IT" dirty="0"/>
          </a:p>
        </p:txBody>
      </p:sp>
      <p:sp>
        <p:nvSpPr>
          <p:cNvPr id="4" name="Segnaposto numero diapositiva 3"/>
          <p:cNvSpPr>
            <a:spLocks noGrp="1"/>
          </p:cNvSpPr>
          <p:nvPr>
            <p:ph type="sldNum" sz="quarter" idx="2"/>
          </p:nvPr>
        </p:nvSpPr>
        <p:spPr/>
        <p:txBody>
          <a:bodyPr/>
          <a:lstStyle/>
          <a:p>
            <a:fld id="{86CB4B4D-7CA3-9044-876B-883B54F8677D}" type="slidenum">
              <a:rPr lang="nb-NO" smtClean="0"/>
              <a:t>8</a:t>
            </a:fld>
            <a:endParaRPr lang="nb-NO"/>
          </a:p>
        </p:txBody>
      </p:sp>
      <p:pic>
        <p:nvPicPr>
          <p:cNvPr id="6" name="Immagine 5"/>
          <p:cNvPicPr/>
          <p:nvPr/>
        </p:nvPicPr>
        <p:blipFill>
          <a:blip r:embed="rId2">
            <a:extLst>
              <a:ext uri="{28A0092B-C50C-407E-A947-70E740481C1C}">
                <a14:useLocalDpi xmlns:a14="http://schemas.microsoft.com/office/drawing/2010/main" val="0"/>
              </a:ext>
            </a:extLst>
          </a:blip>
          <a:srcRect/>
          <a:stretch>
            <a:fillRect/>
          </a:stretch>
        </p:blipFill>
        <p:spPr bwMode="auto">
          <a:xfrm>
            <a:off x="605347" y="1426218"/>
            <a:ext cx="7928856" cy="4449524"/>
          </a:xfrm>
          <a:prstGeom prst="rect">
            <a:avLst/>
          </a:prstGeom>
          <a:noFill/>
          <a:ln>
            <a:noFill/>
          </a:ln>
        </p:spPr>
      </p:pic>
    </p:spTree>
    <p:extLst>
      <p:ext uri="{BB962C8B-B14F-4D97-AF65-F5344CB8AC3E}">
        <p14:creationId xmlns:p14="http://schemas.microsoft.com/office/powerpoint/2010/main" val="48485808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0" dirty="0">
                <a:effectLst/>
              </a:rPr>
              <a:t>Renewables 2017 Global Status Report  – Paris, REN21 Secretariat</a:t>
            </a:r>
            <a:r>
              <a:rPr lang="it-IT" b="0" dirty="0">
                <a:effectLst/>
              </a:rPr>
              <a:t> </a:t>
            </a:r>
            <a:endParaRPr lang="it-IT" dirty="0"/>
          </a:p>
        </p:txBody>
      </p:sp>
      <p:sp>
        <p:nvSpPr>
          <p:cNvPr id="3" name="Segnaposto testo 2"/>
          <p:cNvSpPr>
            <a:spLocks noGrp="1"/>
          </p:cNvSpPr>
          <p:nvPr>
            <p:ph type="body" idx="1"/>
          </p:nvPr>
        </p:nvSpPr>
        <p:spPr>
          <a:xfrm>
            <a:off x="438943" y="1403648"/>
            <a:ext cx="8229601" cy="5005089"/>
          </a:xfrm>
        </p:spPr>
        <p:txBody>
          <a:bodyPr/>
          <a:lstStyle/>
          <a:p>
            <a:pPr marL="0" indent="0">
              <a:buNone/>
            </a:pPr>
            <a:endParaRPr lang="it-IT" dirty="0"/>
          </a:p>
        </p:txBody>
      </p:sp>
      <p:sp>
        <p:nvSpPr>
          <p:cNvPr id="4" name="Segnaposto numero diapositiva 3"/>
          <p:cNvSpPr>
            <a:spLocks noGrp="1"/>
          </p:cNvSpPr>
          <p:nvPr>
            <p:ph type="sldNum" sz="quarter" idx="2"/>
          </p:nvPr>
        </p:nvSpPr>
        <p:spPr/>
        <p:txBody>
          <a:bodyPr/>
          <a:lstStyle/>
          <a:p>
            <a:fld id="{86CB4B4D-7CA3-9044-876B-883B54F8677D}" type="slidenum">
              <a:rPr lang="nb-NO" smtClean="0"/>
              <a:t>9</a:t>
            </a:fld>
            <a:endParaRPr lang="nb-NO"/>
          </a:p>
        </p:txBody>
      </p:sp>
      <p:pic>
        <p:nvPicPr>
          <p:cNvPr id="5" name="Immagine 4"/>
          <p:cNvPicPr/>
          <p:nvPr/>
        </p:nvPicPr>
        <p:blipFill>
          <a:blip r:embed="rId2">
            <a:extLst>
              <a:ext uri="{28A0092B-C50C-407E-A947-70E740481C1C}">
                <a14:useLocalDpi xmlns:a14="http://schemas.microsoft.com/office/drawing/2010/main" val="0"/>
              </a:ext>
            </a:extLst>
          </a:blip>
          <a:srcRect/>
          <a:stretch>
            <a:fillRect/>
          </a:stretch>
        </p:blipFill>
        <p:spPr bwMode="auto">
          <a:xfrm>
            <a:off x="681066" y="1403649"/>
            <a:ext cx="7817528" cy="4792588"/>
          </a:xfrm>
          <a:prstGeom prst="rect">
            <a:avLst/>
          </a:prstGeom>
          <a:noFill/>
          <a:ln>
            <a:noFill/>
          </a:ln>
        </p:spPr>
      </p:pic>
    </p:spTree>
    <p:extLst>
      <p:ext uri="{BB962C8B-B14F-4D97-AF65-F5344CB8AC3E}">
        <p14:creationId xmlns:p14="http://schemas.microsoft.com/office/powerpoint/2010/main" val="1836670735"/>
      </p:ext>
    </p:extLst>
  </p:cSld>
  <p:clrMapOvr>
    <a:masterClrMapping/>
  </p:clrMapOvr>
  <p:transition spd="med"/>
</p:sld>
</file>

<file path=ppt/theme/theme1.xml><?xml version="1.0" encoding="utf-8"?>
<a:theme xmlns:a="http://schemas.openxmlformats.org/drawingml/2006/main" name="medener new">
  <a:themeElements>
    <a:clrScheme name="medener new">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medener new">
      <a:majorFont>
        <a:latin typeface="Helvetica"/>
        <a:ea typeface="Helvetica"/>
        <a:cs typeface="Helvetica"/>
      </a:majorFont>
      <a:minorFont>
        <a:latin typeface="Calibri"/>
        <a:ea typeface="Calibri"/>
        <a:cs typeface="Calibri"/>
      </a:minorFont>
    </a:fontScheme>
    <a:fmtScheme name="medener new">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medener new">
  <a:themeElements>
    <a:clrScheme name="medener new">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medener new">
      <a:majorFont>
        <a:latin typeface="Helvetica"/>
        <a:ea typeface="Helvetica"/>
        <a:cs typeface="Helvetica"/>
      </a:majorFont>
      <a:minorFont>
        <a:latin typeface="Calibri"/>
        <a:ea typeface="Calibri"/>
        <a:cs typeface="Calibri"/>
      </a:minorFont>
    </a:fontScheme>
    <a:fmtScheme name="medener new">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218</TotalTime>
  <Words>640</Words>
  <Application>Microsoft Office PowerPoint</Application>
  <PresentationFormat>Presentazione su schermo (4:3)</PresentationFormat>
  <Paragraphs>70</Paragraphs>
  <Slides>17</Slides>
  <Notes>1</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medener new</vt:lpstr>
      <vt:lpstr>2nd Geo progress Global Forum International Conference on Sustainability and Energy Issues September 7th, 2017 Brussels Regione Veneto, Av. de Tervueren, 67 1040 Brussels   “Does sustainability need international co-operation?”   Dario Chello, President of MEDENER </vt:lpstr>
      <vt:lpstr>Contents</vt:lpstr>
      <vt:lpstr>Section 1:MEDENER</vt:lpstr>
      <vt:lpstr>Presentazione standard di PowerPoint</vt:lpstr>
      <vt:lpstr>On April 11th, 2017 MEDENER celebrated its 20th birthday</vt:lpstr>
      <vt:lpstr>Presentazione standard di PowerPoint</vt:lpstr>
      <vt:lpstr>June, 01, 2017, The White House Office of the Press Secretary  https://www.whitehouse.gov/the-press-office/2017/06/01/statement-president-trump-paris-climate-accord </vt:lpstr>
      <vt:lpstr>Renewables 2017 Global Status Report  – Paris, REN21 Secretariat </vt:lpstr>
      <vt:lpstr>Renewables 2017 Global Status Report  – Paris, REN21 Secretariat </vt:lpstr>
      <vt:lpstr>Cumulative primary energy savings since 1990 are 13 EJ (Figure 3.14) </vt:lpstr>
      <vt:lpstr>Mrs May’s battle cry of “No deal is better than a bad deal” has already been abandoned, after the election defeat (Gilles Merritt – Friends of Europe)</vt:lpstr>
      <vt:lpstr>Presentazione standard di PowerPoint</vt:lpstr>
      <vt:lpstr>“Migration, environment and climate change: Evidence for policy” (MECLEP) </vt:lpstr>
      <vt:lpstr>Presentazione standard di PowerPoint</vt:lpstr>
      <vt:lpstr>Conclusions</vt:lpstr>
      <vt:lpstr>Recommendations</vt:lpstr>
      <vt:lpstr>شكرا على مشاركتكم وحسن انتباهكم  Merci pour votre attention  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Geo progress Global Forum International Conference on Sustainability and Energy Issues September 7th, 2017 Brussels Regione Veneto, Av. de Tervueren, 67 1040 Brussels   “Does sustainability need international co-operation?”  Dario Chello, President of MEDENER </dc:title>
  <cp:lastModifiedBy>Dario Chello</cp:lastModifiedBy>
  <cp:revision>24</cp:revision>
  <cp:lastPrinted>2017-09-06T14:38:35Z</cp:lastPrinted>
  <dcterms:modified xsi:type="dcterms:W3CDTF">2017-09-06T16:09:24Z</dcterms:modified>
</cp:coreProperties>
</file>